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2"/>
  </p:notesMasterIdLst>
  <p:sldIdLst>
    <p:sldId id="463" r:id="rId3"/>
    <p:sldId id="466" r:id="rId4"/>
    <p:sldId id="465" r:id="rId5"/>
    <p:sldId id="454" r:id="rId6"/>
    <p:sldId id="405" r:id="rId7"/>
    <p:sldId id="448" r:id="rId8"/>
    <p:sldId id="453" r:id="rId9"/>
    <p:sldId id="457" r:id="rId10"/>
    <p:sldId id="467" r:id="rId11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936"/>
    <a:srgbClr val="53D970"/>
    <a:srgbClr val="A2BC75"/>
    <a:srgbClr val="AAECB8"/>
    <a:srgbClr val="55D971"/>
    <a:srgbClr val="1F8D37"/>
    <a:srgbClr val="C4F2CE"/>
    <a:srgbClr val="24A23F"/>
    <a:srgbClr val="25A340"/>
    <a:srgbClr val="008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04" autoAdjust="0"/>
    <p:restoredTop sz="90490" autoAdjust="0"/>
  </p:normalViewPr>
  <p:slideViewPr>
    <p:cSldViewPr>
      <p:cViewPr>
        <p:scale>
          <a:sx n="110" d="100"/>
          <a:sy n="110" d="100"/>
        </p:scale>
        <p:origin x="-171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s40fs01.fntn.spb.cbr.ru\UPSIR\UPS\UPS-DOK\&#1055;&#1057;%20&#1052;&#1048;&#1056;\&#1055;&#1088;&#1077;&#1079;&#1077;&#1085;&#1090;&#1072;&#1094;&#1080;&#1080;%20&#1085;&#1072;&#1096;&#1080;\&#1044;&#1051;&#1071;%20&#1054;&#1041;&#1053;&#1054;&#1042;&#1051;&#1045;&#1053;&#1048;&#1071;!!!!\&#1090;&#1072;&#1073;&#1083;&#1080;&#1094;&#1072;%20&#1076;&#1083;&#1103;%20&#1087;&#1088;&#1077;&#1079;&#1077;&#1085;&#1090;&#1072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40fs01.fntn.spb.cbr.ru\UPSIR\UPS\UPS-DOK\&#1055;&#1057;%20&#1052;&#1048;&#1056;\&#1055;&#1088;&#1077;&#1079;&#1077;&#1085;&#1090;&#1072;&#1094;&#1080;&#1080;%20&#1085;&#1072;&#1096;&#1080;\&#1055;&#1086;%20&#1082;&#1086;&#1083;&#1080;&#1095;&#1077;&#1089;&#1090;&#1074;&#1091;%20&#1080;%20&#1089;&#1088;&#1077;&#1076;&#1085;&#1077;&#1081;%20&#1089;&#1091;&#1084;&#1084;&#1077;%20P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061018832499992E-2"/>
          <c:y val="0.20423232947580583"/>
          <c:w val="0.96357202216828763"/>
          <c:h val="0.697579262845151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'карты 2'!$C$8</c:f>
              <c:strCache>
                <c:ptCount val="1"/>
                <c:pt idx="0">
                  <c:v>на 01.10.2016 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1.5194575512613563E-2"/>
                  <c:y val="-2.5113182691244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82725060827251E-3"/>
                  <c:y val="-5.2995846783519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8661800486617755E-3"/>
                  <c:y val="-4.1362013656339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479443892893316E-2"/>
                  <c:y val="-2.6036343158254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023807867648041E-3"/>
                  <c:y val="-1.2556673938112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8719889751814867E-3"/>
                  <c:y val="-2.0927789896853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661800486618006E-3"/>
                  <c:y val="-2.9298981305497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2354158284958876E-3"/>
                  <c:y val="-3.2068060457960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2.511334787622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1936733059026601E-3"/>
                  <c:y val="-1.6742231917483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8.5158150851581526E-3"/>
                  <c:y val="-1.5325670498084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'карты 2'!$D$7:$N$7</c:f>
              <c:strCache>
                <c:ptCount val="11"/>
                <c:pt idx="0">
                  <c:v>СЗГУ </c:v>
                </c:pt>
                <c:pt idx="1">
                  <c:v>Санкт-Петербург</c:v>
                </c:pt>
                <c:pt idx="2">
                  <c:v>Архангельск</c:v>
                </c:pt>
                <c:pt idx="3">
                  <c:v>Вологда</c:v>
                </c:pt>
                <c:pt idx="4">
                  <c:v>Калининград</c:v>
                </c:pt>
                <c:pt idx="5">
                  <c:v>Карелия </c:v>
                </c:pt>
                <c:pt idx="6">
                  <c:v>Коми </c:v>
                </c:pt>
                <c:pt idx="7">
                  <c:v>Лен. область </c:v>
                </c:pt>
                <c:pt idx="8">
                  <c:v>Мурманск</c:v>
                </c:pt>
                <c:pt idx="9">
                  <c:v>Новгород</c:v>
                </c:pt>
                <c:pt idx="10">
                  <c:v>Псков</c:v>
                </c:pt>
              </c:strCache>
            </c:strRef>
          </c:cat>
          <c:val>
            <c:numRef>
              <c:f>'карты 2'!$D$8:$N$8</c:f>
              <c:numCache>
                <c:formatCode>#,##0</c:formatCode>
                <c:ptCount val="11"/>
                <c:pt idx="0">
                  <c:v>6746</c:v>
                </c:pt>
                <c:pt idx="1">
                  <c:v>3868</c:v>
                </c:pt>
                <c:pt idx="2">
                  <c:v>113</c:v>
                </c:pt>
                <c:pt idx="3">
                  <c:v>178</c:v>
                </c:pt>
                <c:pt idx="4">
                  <c:v>1975</c:v>
                </c:pt>
                <c:pt idx="5">
                  <c:v>171</c:v>
                </c:pt>
                <c:pt idx="6">
                  <c:v>370</c:v>
                </c:pt>
                <c:pt idx="7">
                  <c:v>7</c:v>
                </c:pt>
                <c:pt idx="8">
                  <c:v>53</c:v>
                </c:pt>
                <c:pt idx="9">
                  <c:v>11</c:v>
                </c:pt>
                <c:pt idx="10">
                  <c:v>0</c:v>
                </c:pt>
              </c:numCache>
            </c:numRef>
          </c:val>
        </c:ser>
        <c:ser>
          <c:idx val="1"/>
          <c:order val="1"/>
          <c:tx>
            <c:strRef>
              <c:f>'карты 2'!$C$9</c:f>
              <c:strCache>
                <c:ptCount val="1"/>
                <c:pt idx="0">
                  <c:v>на 01.01.2017 </c:v>
                </c:pt>
              </c:strCache>
            </c:strRef>
          </c:tx>
          <c:spPr>
            <a:solidFill>
              <a:srgbClr val="008A35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1.6120370902542303E-2"/>
                  <c:y val="5.10855683269476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604585938245886E-3"/>
                  <c:y val="-7.1519795657726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139328275334319E-2"/>
                  <c:y val="-9.706257982120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406842968090433E-2"/>
                  <c:y val="4.18555797937078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8719889751814867E-3"/>
                  <c:y val="-8.371115958741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87198897518148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3289888811599946E-3"/>
                  <c:y val="-5.61941251596424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7.7303342596881514E-3"/>
                  <c:y val="-1.2574070874369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9.3833084118366567E-3"/>
                  <c:y val="-3.0651340996168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140684296809038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7397190750308138E-2"/>
                  <c:y val="-3.158013294315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'карты 2'!$D$7:$N$7</c:f>
              <c:strCache>
                <c:ptCount val="11"/>
                <c:pt idx="0">
                  <c:v>СЗГУ </c:v>
                </c:pt>
                <c:pt idx="1">
                  <c:v>Санкт-Петербург</c:v>
                </c:pt>
                <c:pt idx="2">
                  <c:v>Архангельск</c:v>
                </c:pt>
                <c:pt idx="3">
                  <c:v>Вологда</c:v>
                </c:pt>
                <c:pt idx="4">
                  <c:v>Калининград</c:v>
                </c:pt>
                <c:pt idx="5">
                  <c:v>Карелия </c:v>
                </c:pt>
                <c:pt idx="6">
                  <c:v>Коми </c:v>
                </c:pt>
                <c:pt idx="7">
                  <c:v>Лен. область </c:v>
                </c:pt>
                <c:pt idx="8">
                  <c:v>Мурманск</c:v>
                </c:pt>
                <c:pt idx="9">
                  <c:v>Новгород</c:v>
                </c:pt>
                <c:pt idx="10">
                  <c:v>Псков</c:v>
                </c:pt>
              </c:strCache>
            </c:strRef>
          </c:cat>
          <c:val>
            <c:numRef>
              <c:f>'карты 2'!$D$9:$N$9</c:f>
              <c:numCache>
                <c:formatCode>#,##0</c:formatCode>
                <c:ptCount val="11"/>
                <c:pt idx="0">
                  <c:v>38218</c:v>
                </c:pt>
                <c:pt idx="1">
                  <c:v>14653</c:v>
                </c:pt>
                <c:pt idx="2">
                  <c:v>1906</c:v>
                </c:pt>
                <c:pt idx="3">
                  <c:v>2054</c:v>
                </c:pt>
                <c:pt idx="4">
                  <c:v>6800</c:v>
                </c:pt>
                <c:pt idx="5">
                  <c:v>728</c:v>
                </c:pt>
                <c:pt idx="6">
                  <c:v>2960</c:v>
                </c:pt>
                <c:pt idx="7">
                  <c:v>2716</c:v>
                </c:pt>
                <c:pt idx="8">
                  <c:v>1054</c:v>
                </c:pt>
                <c:pt idx="9">
                  <c:v>1787</c:v>
                </c:pt>
                <c:pt idx="10">
                  <c:v>3560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gapDepth val="0"/>
        <c:shape val="cylinder"/>
        <c:axId val="64760448"/>
        <c:axId val="64778624"/>
        <c:axId val="0"/>
      </c:bar3DChart>
      <c:catAx>
        <c:axId val="64760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600" b="1"/>
            </a:pPr>
            <a:endParaRPr lang="ru-RU"/>
          </a:p>
        </c:txPr>
        <c:crossAx val="64778624"/>
        <c:crosses val="autoZero"/>
        <c:auto val="0"/>
        <c:lblAlgn val="ctr"/>
        <c:lblOffset val="100"/>
        <c:noMultiLvlLbl val="0"/>
      </c:catAx>
      <c:valAx>
        <c:axId val="6477862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647604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9500268357739223"/>
          <c:y val="4.3108261827096934E-2"/>
          <c:w val="0.34821600129979485"/>
          <c:h val="0.1476462025513707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defRPr>
            </a:pP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Количество </a:t>
            </a: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операций, 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ед.</a:t>
            </a:r>
          </a:p>
        </c:rich>
      </c:tx>
      <c:layout>
        <c:manualLayout>
          <c:xMode val="edge"/>
          <c:yMode val="edge"/>
          <c:x val="0.2749885680979086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1840685173467048"/>
          <c:y val="9.3120786002132527E-2"/>
          <c:w val="0.61630289871173738"/>
          <c:h val="0.8559840753624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Графики!$B$2</c:f>
              <c:strCache>
                <c:ptCount val="1"/>
                <c:pt idx="0">
                  <c:v>Количество всех транзакций, ед.</c:v>
                </c:pt>
              </c:strCache>
            </c:strRef>
          </c:tx>
          <c:spPr>
            <a:solidFill>
              <a:srgbClr val="008A35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5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144377910844977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Графики!$A$3:$A$11</c:f>
              <c:strCache>
                <c:ptCount val="9"/>
                <c:pt idx="0">
                  <c:v>Северо-Кавказский ФО</c:v>
                </c:pt>
                <c:pt idx="1">
                  <c:v>Дальневосточный ФО</c:v>
                </c:pt>
                <c:pt idx="2">
                  <c:v>Сибирский ФО</c:v>
                </c:pt>
                <c:pt idx="3">
                  <c:v>Уральский ФО</c:v>
                </c:pt>
                <c:pt idx="4">
                  <c:v>Южный ФО</c:v>
                </c:pt>
                <c:pt idx="5">
                  <c:v>Северо-Западный ФО</c:v>
                </c:pt>
                <c:pt idx="6">
                  <c:v>Приволжский ФО</c:v>
                </c:pt>
                <c:pt idx="7">
                  <c:v>Центральный ФО</c:v>
                </c:pt>
                <c:pt idx="8">
                  <c:v>Крымский ФО</c:v>
                </c:pt>
              </c:strCache>
            </c:strRef>
          </c:cat>
          <c:val>
            <c:numRef>
              <c:f>Графики!$B$3:$B$11</c:f>
              <c:numCache>
                <c:formatCode>_(* #,##0_);_(* \(#,##0\);_(* "-"_);_(@_)</c:formatCode>
                <c:ptCount val="9"/>
                <c:pt idx="0">
                  <c:v>35587</c:v>
                </c:pt>
                <c:pt idx="1">
                  <c:v>298657</c:v>
                </c:pt>
                <c:pt idx="2">
                  <c:v>310728</c:v>
                </c:pt>
                <c:pt idx="3">
                  <c:v>357140</c:v>
                </c:pt>
                <c:pt idx="4">
                  <c:v>391150</c:v>
                </c:pt>
                <c:pt idx="5">
                  <c:v>428995</c:v>
                </c:pt>
                <c:pt idx="6">
                  <c:v>478479</c:v>
                </c:pt>
                <c:pt idx="7">
                  <c:v>681545</c:v>
                </c:pt>
                <c:pt idx="8">
                  <c:v>1886133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884864"/>
        <c:axId val="100886400"/>
      </c:barChart>
      <c:catAx>
        <c:axId val="100884864"/>
        <c:scaling>
          <c:orientation val="minMax"/>
        </c:scaling>
        <c:delete val="0"/>
        <c:axPos val="l"/>
        <c:majorGridlines/>
        <c:majorTickMark val="out"/>
        <c:minorTickMark val="none"/>
        <c:tickLblPos val="nextTo"/>
        <c:txPr>
          <a:bodyPr/>
          <a:lstStyle/>
          <a:p>
            <a:pPr>
              <a:defRPr sz="1300">
                <a:latin typeface="Arial Narrow" pitchFamily="34" charset="0"/>
              </a:defRPr>
            </a:pPr>
            <a:endParaRPr lang="ru-RU"/>
          </a:p>
        </c:txPr>
        <c:crossAx val="100886400"/>
        <c:crosses val="autoZero"/>
        <c:auto val="1"/>
        <c:lblAlgn val="r"/>
        <c:lblOffset val="100"/>
        <c:noMultiLvlLbl val="0"/>
      </c:catAx>
      <c:valAx>
        <c:axId val="100886400"/>
        <c:scaling>
          <c:orientation val="minMax"/>
        </c:scaling>
        <c:delete val="0"/>
        <c:axPos val="b"/>
        <c:numFmt formatCode="_(* #,##0_);_(* \(#,##0\);_(* &quot;-&quot;_);_(@_)" sourceLinked="1"/>
        <c:majorTickMark val="out"/>
        <c:minorTickMark val="none"/>
        <c:tickLblPos val="nextTo"/>
        <c:txPr>
          <a:bodyPr/>
          <a:lstStyle/>
          <a:p>
            <a:pPr>
              <a:defRPr sz="900" b="0">
                <a:latin typeface="Arial Narrow" pitchFamily="34" charset="0"/>
              </a:defRPr>
            </a:pPr>
            <a:endParaRPr lang="ru-RU"/>
          </a:p>
        </c:txPr>
        <c:crossAx val="10088486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defRP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Количество</a:t>
            </a:r>
            <a:r>
              <a:rPr lang="ru-RU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 </a:t>
            </a:r>
            <a:r>
              <a:rPr lang="ru-RU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операций, </a:t>
            </a:r>
            <a:r>
              <a:rPr lang="ru-RU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ед.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</c:rich>
      </c:tx>
      <c:layout>
        <c:manualLayout>
          <c:xMode val="edge"/>
          <c:yMode val="edge"/>
          <c:x val="0.2494283789256391"/>
          <c:y val="3.3255564196570751E-3"/>
        </c:manualLayout>
      </c:layout>
      <c:overlay val="1"/>
    </c:title>
    <c:autoTitleDeleted val="0"/>
    <c:view3D>
      <c:rotX val="20"/>
      <c:hPercent val="100"/>
      <c:rotY val="20"/>
      <c:depthPercent val="90"/>
      <c:rAngAx val="1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0.1405736296790068"/>
          <c:y val="0.10974089298719898"/>
          <c:w val="0.8300314882708506"/>
          <c:h val="0.822800861632658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'ИТОГ 1 кв.'!$D$1</c:f>
              <c:strCache>
                <c:ptCount val="1"/>
                <c:pt idx="0">
                  <c:v>январь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0"/>
              <c:layout>
                <c:manualLayout>
                  <c:x val="-1.4706956428709568E-2"/>
                  <c:y val="-3.3643175449641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'ИТОГ 1 кв.'!$A$20</c:f>
              <c:strCache>
                <c:ptCount val="1"/>
                <c:pt idx="0">
                  <c:v>Северо-Западный федеральный округ</c:v>
                </c:pt>
              </c:strCache>
            </c:strRef>
          </c:cat>
          <c:val>
            <c:numRef>
              <c:f>'ИТОГ 1 кв.'!$D$20</c:f>
              <c:numCache>
                <c:formatCode>#,##0</c:formatCode>
                <c:ptCount val="1"/>
                <c:pt idx="0">
                  <c:v>77676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'ИТОГ 1 кв.'!$E$1</c:f>
              <c:strCache>
                <c:ptCount val="1"/>
                <c:pt idx="0">
                  <c:v>февраль</c:v>
                </c:pt>
              </c:strCache>
            </c:strRef>
          </c:tx>
          <c:spPr>
            <a:solidFill>
              <a:srgbClr val="24A23F"/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invertIfNegative val="0"/>
          <c:dLbls>
            <c:dLbl>
              <c:idx val="0"/>
              <c:layout>
                <c:manualLayout>
                  <c:x val="-1.2252496636176164E-2"/>
                  <c:y val="-3.8216432742041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ea typeface="Arial Unicode MS" pitchFamily="34" charset="-128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'ИТОГ 1 кв.'!$A$20</c:f>
              <c:strCache>
                <c:ptCount val="1"/>
                <c:pt idx="0">
                  <c:v>Северо-Западный федеральный округ</c:v>
                </c:pt>
              </c:strCache>
            </c:strRef>
          </c:cat>
          <c:val>
            <c:numRef>
              <c:f>'ИТОГ 1 кв.'!$E$20</c:f>
              <c:numCache>
                <c:formatCode>#,##0</c:formatCode>
                <c:ptCount val="1"/>
                <c:pt idx="0">
                  <c:v>126018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'ИТОГ 1 кв.'!$F$1</c:f>
              <c:strCache>
                <c:ptCount val="1"/>
                <c:pt idx="0">
                  <c:v>март</c:v>
                </c:pt>
              </c:strCache>
            </c:strRef>
          </c:tx>
          <c:spPr>
            <a:solidFill>
              <a:srgbClr val="006C2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1220121632575799E-2"/>
                  <c:y val="-3.72356775173129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'ИТОГ 1 кв.'!$A$20</c:f>
              <c:strCache>
                <c:ptCount val="1"/>
                <c:pt idx="0">
                  <c:v>Северо-Западный федеральный округ</c:v>
                </c:pt>
              </c:strCache>
            </c:strRef>
          </c:cat>
          <c:val>
            <c:numRef>
              <c:f>'ИТОГ 1 кв.'!$F$20</c:f>
              <c:numCache>
                <c:formatCode>#,##0</c:formatCode>
                <c:ptCount val="1"/>
                <c:pt idx="0">
                  <c:v>225301</c:v>
                </c:pt>
              </c:numCache>
            </c:numRef>
          </c:val>
          <c:shape val="box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03380096"/>
        <c:axId val="103381632"/>
        <c:axId val="0"/>
      </c:bar3DChart>
      <c:catAx>
        <c:axId val="103380096"/>
        <c:scaling>
          <c:orientation val="minMax"/>
        </c:scaling>
        <c:delete val="1"/>
        <c:axPos val="b"/>
        <c:majorTickMark val="none"/>
        <c:minorTickMark val="none"/>
        <c:tickLblPos val="none"/>
        <c:crossAx val="103381632"/>
        <c:crosses val="autoZero"/>
        <c:auto val="1"/>
        <c:lblAlgn val="ctr"/>
        <c:lblOffset val="100"/>
        <c:noMultiLvlLbl val="0"/>
      </c:catAx>
      <c:valAx>
        <c:axId val="103381632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 Narrow" pitchFamily="34" charset="0"/>
              </a:defRPr>
            </a:pPr>
            <a:endParaRPr lang="ru-RU"/>
          </a:p>
        </c:txPr>
        <c:crossAx val="1033800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511657140976137"/>
          <c:y val="0.93254175461985722"/>
          <c:w val="0.42972437218909842"/>
          <c:h val="6.7458245380142945E-2"/>
        </c:manualLayout>
      </c:layout>
      <c:overlay val="0"/>
      <c:txPr>
        <a:bodyPr/>
        <a:lstStyle/>
        <a:p>
          <a:pPr>
            <a:defRPr sz="1300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/>
    <a:scene3d>
      <a:camera prst="orthographicFront"/>
      <a:lightRig rig="threePt" dir="t"/>
    </a:scene3d>
    <a:sp3d>
      <a:bevelT w="12700" h="63500"/>
    </a:sp3d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9"/>
    </mc:Choice>
    <mc:Fallback>
      <c:style val="9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Количество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операций с картой МИР,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ед.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3212559715587168"/>
          <c:y val="6.2280463085624106E-2"/>
          <c:w val="0.50252967924198899"/>
          <c:h val="0.881074116921286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расчеты!$B$1</c:f>
              <c:strCache>
                <c:ptCount val="1"/>
                <c:pt idx="0">
                  <c:v>январь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расчеты!$A$47:$A$56</c:f>
              <c:strCache>
                <c:ptCount val="10"/>
                <c:pt idx="0">
                  <c:v>Г.САНКТ-ПЕТЕРБУРГ</c:v>
                </c:pt>
                <c:pt idx="1">
                  <c:v>АРХАНГЕЛЬСКАЯ ОБЛ.</c:v>
                </c:pt>
                <c:pt idx="2">
                  <c:v>ВОЛОГОДСКАЯ ОБЛ.</c:v>
                </c:pt>
                <c:pt idx="3">
                  <c:v>КАЛИНИНГРАДСКАЯ ОБЛ.</c:v>
                </c:pt>
                <c:pt idx="4">
                  <c:v>ЛЕНИНГРАДСКАЯ ОБЛ.</c:v>
                </c:pt>
                <c:pt idx="5">
                  <c:v>МУРМАНСКАЯ ОБЛ.</c:v>
                </c:pt>
                <c:pt idx="6">
                  <c:v>НОВГОРОДСКАЯ ОБЛ.</c:v>
                </c:pt>
                <c:pt idx="7">
                  <c:v>ПСКОВСКАЯ ОБЛ.</c:v>
                </c:pt>
                <c:pt idx="8">
                  <c:v>РЕСП. КАРЕЛИЯ</c:v>
                </c:pt>
                <c:pt idx="9">
                  <c:v>РЕСП. КОМИ</c:v>
                </c:pt>
              </c:strCache>
            </c:strRef>
          </c:cat>
          <c:val>
            <c:numRef>
              <c:f>расчеты!$B$47:$B$56</c:f>
              <c:numCache>
                <c:formatCode>#,##0_ ;\-#,##0\ </c:formatCode>
                <c:ptCount val="10"/>
                <c:pt idx="0">
                  <c:v>15778</c:v>
                </c:pt>
                <c:pt idx="1">
                  <c:v>7679</c:v>
                </c:pt>
                <c:pt idx="2">
                  <c:v>2309</c:v>
                </c:pt>
                <c:pt idx="3">
                  <c:v>17175</c:v>
                </c:pt>
                <c:pt idx="4">
                  <c:v>7100</c:v>
                </c:pt>
                <c:pt idx="5">
                  <c:v>13582</c:v>
                </c:pt>
                <c:pt idx="6">
                  <c:v>859</c:v>
                </c:pt>
                <c:pt idx="7">
                  <c:v>7232</c:v>
                </c:pt>
                <c:pt idx="8">
                  <c:v>1756</c:v>
                </c:pt>
                <c:pt idx="9">
                  <c:v>4206</c:v>
                </c:pt>
              </c:numCache>
            </c:numRef>
          </c:val>
        </c:ser>
        <c:ser>
          <c:idx val="1"/>
          <c:order val="1"/>
          <c:tx>
            <c:strRef>
              <c:f>расчеты!$C$1</c:f>
              <c:strCache>
                <c:ptCount val="1"/>
                <c:pt idx="0">
                  <c:v>март</c:v>
                </c:pt>
              </c:strCache>
            </c:strRef>
          </c:tx>
          <c:spPr>
            <a:solidFill>
              <a:srgbClr val="24A23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расчеты!$A$47:$A$56</c:f>
              <c:strCache>
                <c:ptCount val="10"/>
                <c:pt idx="0">
                  <c:v>Г.САНКТ-ПЕТЕРБУРГ</c:v>
                </c:pt>
                <c:pt idx="1">
                  <c:v>АРХАНГЕЛЬСКАЯ ОБЛ.</c:v>
                </c:pt>
                <c:pt idx="2">
                  <c:v>ВОЛОГОДСКАЯ ОБЛ.</c:v>
                </c:pt>
                <c:pt idx="3">
                  <c:v>КАЛИНИНГРАДСКАЯ ОБЛ.</c:v>
                </c:pt>
                <c:pt idx="4">
                  <c:v>ЛЕНИНГРАДСКАЯ ОБЛ.</c:v>
                </c:pt>
                <c:pt idx="5">
                  <c:v>МУРМАНСКАЯ ОБЛ.</c:v>
                </c:pt>
                <c:pt idx="6">
                  <c:v>НОВГОРОДСКАЯ ОБЛ.</c:v>
                </c:pt>
                <c:pt idx="7">
                  <c:v>ПСКОВСКАЯ ОБЛ.</c:v>
                </c:pt>
                <c:pt idx="8">
                  <c:v>РЕСП. КАРЕЛИЯ</c:v>
                </c:pt>
                <c:pt idx="9">
                  <c:v>РЕСП. КОМИ</c:v>
                </c:pt>
              </c:strCache>
            </c:strRef>
          </c:cat>
          <c:val>
            <c:numRef>
              <c:f>расчеты!$C$47:$C$56</c:f>
              <c:numCache>
                <c:formatCode>#,##0_ ;\-#,##0\ </c:formatCode>
                <c:ptCount val="10"/>
                <c:pt idx="0">
                  <c:v>31055</c:v>
                </c:pt>
                <c:pt idx="1">
                  <c:v>10740</c:v>
                </c:pt>
                <c:pt idx="2">
                  <c:v>3908</c:v>
                </c:pt>
                <c:pt idx="3">
                  <c:v>23886</c:v>
                </c:pt>
                <c:pt idx="4">
                  <c:v>15615</c:v>
                </c:pt>
                <c:pt idx="5">
                  <c:v>19266</c:v>
                </c:pt>
                <c:pt idx="6">
                  <c:v>1455</c:v>
                </c:pt>
                <c:pt idx="7">
                  <c:v>10971</c:v>
                </c:pt>
                <c:pt idx="8">
                  <c:v>2708</c:v>
                </c:pt>
                <c:pt idx="9">
                  <c:v>6414</c:v>
                </c:pt>
              </c:numCache>
            </c:numRef>
          </c:val>
        </c:ser>
        <c:ser>
          <c:idx val="2"/>
          <c:order val="2"/>
          <c:tx>
            <c:strRef>
              <c:f>расчеты!$D$1</c:f>
              <c:strCache>
                <c:ptCount val="1"/>
                <c:pt idx="0">
                  <c:v>апрель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1378664019410029E-2"/>
                  <c:y val="2.8869410245685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расчеты!$A$47:$A$56</c:f>
              <c:strCache>
                <c:ptCount val="10"/>
                <c:pt idx="0">
                  <c:v>Г.САНКТ-ПЕТЕРБУРГ</c:v>
                </c:pt>
                <c:pt idx="1">
                  <c:v>АРХАНГЕЛЬСКАЯ ОБЛ.</c:v>
                </c:pt>
                <c:pt idx="2">
                  <c:v>ВОЛОГОДСКАЯ ОБЛ.</c:v>
                </c:pt>
                <c:pt idx="3">
                  <c:v>КАЛИНИНГРАДСКАЯ ОБЛ.</c:v>
                </c:pt>
                <c:pt idx="4">
                  <c:v>ЛЕНИНГРАДСКАЯ ОБЛ.</c:v>
                </c:pt>
                <c:pt idx="5">
                  <c:v>МУРМАНСКАЯ ОБЛ.</c:v>
                </c:pt>
                <c:pt idx="6">
                  <c:v>НОВГОРОДСКАЯ ОБЛ.</c:v>
                </c:pt>
                <c:pt idx="7">
                  <c:v>ПСКОВСКАЯ ОБЛ.</c:v>
                </c:pt>
                <c:pt idx="8">
                  <c:v>РЕСП. КАРЕЛИЯ</c:v>
                </c:pt>
                <c:pt idx="9">
                  <c:v>РЕСП. КОМИ</c:v>
                </c:pt>
              </c:strCache>
            </c:strRef>
          </c:cat>
          <c:val>
            <c:numRef>
              <c:f>расчеты!$D$47:$D$56</c:f>
              <c:numCache>
                <c:formatCode>#,##0_ ;\-#,##0\ </c:formatCode>
                <c:ptCount val="10"/>
                <c:pt idx="0">
                  <c:v>61650</c:v>
                </c:pt>
                <c:pt idx="1">
                  <c:v>24103</c:v>
                </c:pt>
                <c:pt idx="2">
                  <c:v>13366</c:v>
                </c:pt>
                <c:pt idx="3">
                  <c:v>27843</c:v>
                </c:pt>
                <c:pt idx="4">
                  <c:v>22266</c:v>
                </c:pt>
                <c:pt idx="5">
                  <c:v>28662</c:v>
                </c:pt>
                <c:pt idx="6">
                  <c:v>5864</c:v>
                </c:pt>
                <c:pt idx="7">
                  <c:v>16121</c:v>
                </c:pt>
                <c:pt idx="8">
                  <c:v>5603</c:v>
                </c:pt>
                <c:pt idx="9">
                  <c:v>19823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797696"/>
        <c:axId val="64803584"/>
      </c:barChart>
      <c:catAx>
        <c:axId val="64797696"/>
        <c:scaling>
          <c:orientation val="maxMin"/>
        </c:scaling>
        <c:delete val="0"/>
        <c:axPos val="l"/>
        <c:majorTickMark val="out"/>
        <c:minorTickMark val="none"/>
        <c:tickLblPos val="nextTo"/>
        <c:crossAx val="64803584"/>
        <c:crosses val="autoZero"/>
        <c:auto val="1"/>
        <c:lblAlgn val="ctr"/>
        <c:lblOffset val="100"/>
        <c:noMultiLvlLbl val="0"/>
      </c:catAx>
      <c:valAx>
        <c:axId val="64803584"/>
        <c:scaling>
          <c:orientation val="minMax"/>
          <c:max val="65000"/>
          <c:min val="0"/>
        </c:scaling>
        <c:delete val="0"/>
        <c:axPos val="t"/>
        <c:majorGridlines/>
        <c:numFmt formatCode="#,##0_ ;\-#,##0\ " sourceLinked="1"/>
        <c:majorTickMark val="in"/>
        <c:minorTickMark val="none"/>
        <c:tickLblPos val="high"/>
        <c:spPr>
          <a:ln>
            <a:noFill/>
          </a:ln>
        </c:spPr>
        <c:crossAx val="64797696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000">
          <a:latin typeface="Arial Narrow" pitchFamily="34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9"/>
    </mc:Choice>
    <mc:Fallback>
      <c:style val="9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Средний чек в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руб.</a:t>
            </a:r>
          </a:p>
        </c:rich>
      </c:tx>
      <c:layout>
        <c:manualLayout>
          <c:xMode val="edge"/>
          <c:yMode val="edge"/>
          <c:x val="0.1275111793134096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5236832659619016E-2"/>
          <c:y val="5.0171979151843883E-2"/>
          <c:w val="0.78459430433655519"/>
          <c:h val="0.880340910042103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расчеты!$G$1</c:f>
              <c:strCache>
                <c:ptCount val="1"/>
                <c:pt idx="0">
                  <c:v>январь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расчеты!$F$47:$F$56</c:f>
              <c:strCache>
                <c:ptCount val="10"/>
                <c:pt idx="0">
                  <c:v>Г.САНКТ-ПЕТЕРБУРГ</c:v>
                </c:pt>
                <c:pt idx="1">
                  <c:v>АРХАНГЕЛЬСКАЯ ОБЛАСТЬ</c:v>
                </c:pt>
                <c:pt idx="2">
                  <c:v>ВОЛОГОДСКАЯ ОБЛАСТЬ</c:v>
                </c:pt>
                <c:pt idx="3">
                  <c:v>КАЛИНИНГРАДСКАЯ ОБЛАСТЬ</c:v>
                </c:pt>
                <c:pt idx="4">
                  <c:v>ЛЕНИНГРАДСКАЯ ОБЛАСТЬ</c:v>
                </c:pt>
                <c:pt idx="5">
                  <c:v>МУРМАНСКАЯ ОБЛАСТЬ</c:v>
                </c:pt>
                <c:pt idx="6">
                  <c:v>НОВГОРОДСКАЯ ОБЛАСТЬ</c:v>
                </c:pt>
                <c:pt idx="7">
                  <c:v>ПСКОВСКАЯ ОБЛАСТЬ</c:v>
                </c:pt>
                <c:pt idx="8">
                  <c:v>РЕСПУБЛИКА КАРЕЛИЯ</c:v>
                </c:pt>
                <c:pt idx="9">
                  <c:v>РЕСПУБЛИКА КОМИ</c:v>
                </c:pt>
              </c:strCache>
            </c:strRef>
          </c:cat>
          <c:val>
            <c:numRef>
              <c:f>расчеты!$G$47:$G$56</c:f>
              <c:numCache>
                <c:formatCode>#,##0.0</c:formatCode>
                <c:ptCount val="10"/>
                <c:pt idx="0">
                  <c:v>809.77500190138153</c:v>
                </c:pt>
                <c:pt idx="1">
                  <c:v>311.99435864044796</c:v>
                </c:pt>
                <c:pt idx="2">
                  <c:v>391.11288869640532</c:v>
                </c:pt>
                <c:pt idx="3">
                  <c:v>213.81754643377002</c:v>
                </c:pt>
                <c:pt idx="4">
                  <c:v>315.66715633802818</c:v>
                </c:pt>
                <c:pt idx="5">
                  <c:v>246.51827271388601</c:v>
                </c:pt>
                <c:pt idx="6">
                  <c:v>470.34690337601859</c:v>
                </c:pt>
                <c:pt idx="7">
                  <c:v>255.6611725663717</c:v>
                </c:pt>
                <c:pt idx="8">
                  <c:v>603.60403189066074</c:v>
                </c:pt>
                <c:pt idx="9">
                  <c:v>589.38938183547316</c:v>
                </c:pt>
              </c:numCache>
            </c:numRef>
          </c:val>
        </c:ser>
        <c:ser>
          <c:idx val="1"/>
          <c:order val="1"/>
          <c:tx>
            <c:strRef>
              <c:f>расчеты!$H$1</c:f>
              <c:strCache>
                <c:ptCount val="1"/>
                <c:pt idx="0">
                  <c:v>февраль</c:v>
                </c:pt>
              </c:strCache>
            </c:strRef>
          </c:tx>
          <c:spPr>
            <a:solidFill>
              <a:srgbClr val="24A23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расчеты!$F$47:$F$56</c:f>
              <c:strCache>
                <c:ptCount val="10"/>
                <c:pt idx="0">
                  <c:v>Г.САНКТ-ПЕТЕРБУРГ</c:v>
                </c:pt>
                <c:pt idx="1">
                  <c:v>АРХАНГЕЛЬСКАЯ ОБЛАСТЬ</c:v>
                </c:pt>
                <c:pt idx="2">
                  <c:v>ВОЛОГОДСКАЯ ОБЛАСТЬ</c:v>
                </c:pt>
                <c:pt idx="3">
                  <c:v>КАЛИНИНГРАДСКАЯ ОБЛАСТЬ</c:v>
                </c:pt>
                <c:pt idx="4">
                  <c:v>ЛЕНИНГРАДСКАЯ ОБЛАСТЬ</c:v>
                </c:pt>
                <c:pt idx="5">
                  <c:v>МУРМАНСКАЯ ОБЛАСТЬ</c:v>
                </c:pt>
                <c:pt idx="6">
                  <c:v>НОВГОРОДСКАЯ ОБЛАСТЬ</c:v>
                </c:pt>
                <c:pt idx="7">
                  <c:v>ПСКОВСКАЯ ОБЛАСТЬ</c:v>
                </c:pt>
                <c:pt idx="8">
                  <c:v>РЕСПУБЛИКА КАРЕЛИЯ</c:v>
                </c:pt>
                <c:pt idx="9">
                  <c:v>РЕСПУБЛИКА КОМИ</c:v>
                </c:pt>
              </c:strCache>
            </c:strRef>
          </c:cat>
          <c:val>
            <c:numRef>
              <c:f>расчеты!$H$47:$H$56</c:f>
              <c:numCache>
                <c:formatCode>#,##0.0</c:formatCode>
                <c:ptCount val="10"/>
                <c:pt idx="0">
                  <c:v>822.24810111093223</c:v>
                </c:pt>
                <c:pt idx="1">
                  <c:v>318.47521601489757</c:v>
                </c:pt>
                <c:pt idx="2">
                  <c:v>354.98400460593655</c:v>
                </c:pt>
                <c:pt idx="3">
                  <c:v>214.63130662312651</c:v>
                </c:pt>
                <c:pt idx="4">
                  <c:v>274.27753890489913</c:v>
                </c:pt>
                <c:pt idx="5">
                  <c:v>252.93123637496109</c:v>
                </c:pt>
                <c:pt idx="6">
                  <c:v>530.00839862542955</c:v>
                </c:pt>
                <c:pt idx="7">
                  <c:v>262.61873302342542</c:v>
                </c:pt>
                <c:pt idx="8">
                  <c:v>511.34682053175771</c:v>
                </c:pt>
                <c:pt idx="9">
                  <c:v>583.42234019332716</c:v>
                </c:pt>
              </c:numCache>
            </c:numRef>
          </c:val>
        </c:ser>
        <c:ser>
          <c:idx val="2"/>
          <c:order val="2"/>
          <c:tx>
            <c:strRef>
              <c:f>расчеты!$I$1</c:f>
              <c:strCache>
                <c:ptCount val="1"/>
                <c:pt idx="0">
                  <c:v>март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1401211831164055E-2"/>
                  <c:y val="4.42939612333670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расчеты!$F$47:$F$56</c:f>
              <c:strCache>
                <c:ptCount val="10"/>
                <c:pt idx="0">
                  <c:v>Г.САНКТ-ПЕТЕРБУРГ</c:v>
                </c:pt>
                <c:pt idx="1">
                  <c:v>АРХАНГЕЛЬСКАЯ ОБЛАСТЬ</c:v>
                </c:pt>
                <c:pt idx="2">
                  <c:v>ВОЛОГОДСКАЯ ОБЛАСТЬ</c:v>
                </c:pt>
                <c:pt idx="3">
                  <c:v>КАЛИНИНГРАДСКАЯ ОБЛАСТЬ</c:v>
                </c:pt>
                <c:pt idx="4">
                  <c:v>ЛЕНИНГРАДСКАЯ ОБЛАСТЬ</c:v>
                </c:pt>
                <c:pt idx="5">
                  <c:v>МУРМАНСКАЯ ОБЛАСТЬ</c:v>
                </c:pt>
                <c:pt idx="6">
                  <c:v>НОВГОРОДСКАЯ ОБЛАСТЬ</c:v>
                </c:pt>
                <c:pt idx="7">
                  <c:v>ПСКОВСКАЯ ОБЛАСТЬ</c:v>
                </c:pt>
                <c:pt idx="8">
                  <c:v>РЕСПУБЛИКА КАРЕЛИЯ</c:v>
                </c:pt>
                <c:pt idx="9">
                  <c:v>РЕСПУБЛИКА КОМИ</c:v>
                </c:pt>
              </c:strCache>
            </c:strRef>
          </c:cat>
          <c:val>
            <c:numRef>
              <c:f>расчеты!$I$47:$I$56</c:f>
              <c:numCache>
                <c:formatCode>#,##0.0</c:formatCode>
                <c:ptCount val="10"/>
                <c:pt idx="0">
                  <c:v>735.09548791565305</c:v>
                </c:pt>
                <c:pt idx="1">
                  <c:v>426.27413724432603</c:v>
                </c:pt>
                <c:pt idx="2">
                  <c:v>411.010457878198</c:v>
                </c:pt>
                <c:pt idx="3">
                  <c:v>244.94639550335799</c:v>
                </c:pt>
                <c:pt idx="4">
                  <c:v>327.53762373124903</c:v>
                </c:pt>
                <c:pt idx="5">
                  <c:v>382.82873944595599</c:v>
                </c:pt>
                <c:pt idx="6">
                  <c:v>520.678204297408</c:v>
                </c:pt>
                <c:pt idx="7">
                  <c:v>285.56542894361399</c:v>
                </c:pt>
                <c:pt idx="8">
                  <c:v>558.60109584151303</c:v>
                </c:pt>
                <c:pt idx="9">
                  <c:v>545.83407355092595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125824"/>
        <c:axId val="70295552"/>
      </c:barChart>
      <c:catAx>
        <c:axId val="70125824"/>
        <c:scaling>
          <c:orientation val="maxMin"/>
        </c:scaling>
        <c:delete val="1"/>
        <c:axPos val="l"/>
        <c:majorGridlines>
          <c:spPr>
            <a:ln>
              <a:noFill/>
            </a:ln>
          </c:spPr>
        </c:majorGridlines>
        <c:majorTickMark val="out"/>
        <c:minorTickMark val="none"/>
        <c:tickLblPos val="nextTo"/>
        <c:crossAx val="70295552"/>
        <c:crosses val="autoZero"/>
        <c:auto val="1"/>
        <c:lblAlgn val="ctr"/>
        <c:lblOffset val="100"/>
        <c:noMultiLvlLbl val="0"/>
      </c:catAx>
      <c:valAx>
        <c:axId val="70295552"/>
        <c:scaling>
          <c:orientation val="minMax"/>
          <c:max val="900"/>
          <c:min val="0"/>
        </c:scaling>
        <c:delete val="0"/>
        <c:axPos val="t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.0" sourceLinked="1"/>
        <c:majorTickMark val="in"/>
        <c:minorTickMark val="none"/>
        <c:tickLblPos val="high"/>
        <c:txPr>
          <a:bodyPr/>
          <a:lstStyle/>
          <a:p>
            <a:pPr>
              <a:defRPr sz="1000"/>
            </a:pPr>
            <a:endParaRPr lang="ru-RU"/>
          </a:p>
        </c:txPr>
        <c:crossAx val="70125824"/>
        <c:crosses val="autoZero"/>
        <c:crossBetween val="between"/>
        <c:majorUnit val="200"/>
        <c:minorUnit val="20"/>
      </c:valAx>
    </c:plotArea>
    <c:legend>
      <c:legendPos val="r"/>
      <c:layout>
        <c:manualLayout>
          <c:xMode val="edge"/>
          <c:yMode val="edge"/>
          <c:x val="0.61119571116029847"/>
          <c:y val="0.33934772084899317"/>
          <c:w val="0.38880433038304385"/>
          <c:h val="0.18456474033275577"/>
        </c:manualLayout>
      </c:layout>
      <c:overlay val="0"/>
      <c:txPr>
        <a:bodyPr/>
        <a:lstStyle/>
        <a:p>
          <a:pPr>
            <a:defRPr sz="1600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  <a:latin typeface="Arial Narrow" pitchFamily="34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4F594F-06DC-48BD-AEEF-0B56114E19FB}" type="doc">
      <dgm:prSet loTypeId="urn:microsoft.com/office/officeart/2005/8/layout/vList6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1FE8041-8F01-48D5-9556-144BEA682C26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01.04.2017</a:t>
          </a:r>
          <a:endParaRPr lang="ru-RU" dirty="0"/>
        </a:p>
      </dgm:t>
    </dgm:pt>
    <dgm:pt modelId="{012B4016-2A37-441A-882F-212CC44E634A}" type="parTrans" cxnId="{20DD391D-6766-45BE-8CA8-CA4AB888E890}">
      <dgm:prSet/>
      <dgm:spPr/>
      <dgm:t>
        <a:bodyPr/>
        <a:lstStyle/>
        <a:p>
          <a:endParaRPr lang="ru-RU"/>
        </a:p>
      </dgm:t>
    </dgm:pt>
    <dgm:pt modelId="{7995B7C9-C635-4A2A-B673-8EF0758976F8}" type="sibTrans" cxnId="{20DD391D-6766-45BE-8CA8-CA4AB888E890}">
      <dgm:prSet/>
      <dgm:spPr/>
      <dgm:t>
        <a:bodyPr/>
        <a:lstStyle/>
        <a:p>
          <a:endParaRPr lang="ru-RU"/>
        </a:p>
      </dgm:t>
    </dgm:pt>
    <dgm:pt modelId="{2B5B3B2C-54C3-41B0-9DA2-017304C3E669}">
      <dgm:prSet phldrT="[Текст]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 anchor="ctr"/>
        <a:lstStyle/>
        <a:p>
          <a:pPr algn="r"/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68,7%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0EB7AD-5040-4C15-9600-05810A753E5C}" type="parTrans" cxnId="{38F40864-ED77-4C4E-B9FD-DEEBAF4541AF}">
      <dgm:prSet/>
      <dgm:spPr/>
      <dgm:t>
        <a:bodyPr/>
        <a:lstStyle/>
        <a:p>
          <a:endParaRPr lang="ru-RU"/>
        </a:p>
      </dgm:t>
    </dgm:pt>
    <dgm:pt modelId="{8BB93D7C-37A2-42D8-800E-6458ACFD6DF5}" type="sibTrans" cxnId="{38F40864-ED77-4C4E-B9FD-DEEBAF4541AF}">
      <dgm:prSet/>
      <dgm:spPr/>
      <dgm:t>
        <a:bodyPr/>
        <a:lstStyle/>
        <a:p>
          <a:endParaRPr lang="ru-RU"/>
        </a:p>
      </dgm:t>
    </dgm:pt>
    <dgm:pt modelId="{84618F8C-B407-4818-8F4A-73E5465293C6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dirty="0" smtClean="0"/>
            <a:t>15.02.2017</a:t>
          </a:r>
          <a:endParaRPr lang="ru-RU" dirty="0"/>
        </a:p>
      </dgm:t>
    </dgm:pt>
    <dgm:pt modelId="{376DD5DF-C3EE-4D02-BCCC-ED609A2EEE23}" type="parTrans" cxnId="{9AD90F62-5DBB-4B1D-A6D1-D10F70B23B4C}">
      <dgm:prSet/>
      <dgm:spPr/>
      <dgm:t>
        <a:bodyPr/>
        <a:lstStyle/>
        <a:p>
          <a:endParaRPr lang="ru-RU"/>
        </a:p>
      </dgm:t>
    </dgm:pt>
    <dgm:pt modelId="{ABADBB05-4225-49BB-AECB-877C22AFB610}" type="sibTrans" cxnId="{9AD90F62-5DBB-4B1D-A6D1-D10F70B23B4C}">
      <dgm:prSet/>
      <dgm:spPr/>
      <dgm:t>
        <a:bodyPr/>
        <a:lstStyle/>
        <a:p>
          <a:endParaRPr lang="ru-RU"/>
        </a:p>
      </dgm:t>
    </dgm:pt>
    <dgm:pt modelId="{DAB3F26D-E68D-42CC-87BC-3F44213F85E8}">
      <dgm:prSet phldrT="[Текст]"/>
      <dgm:spPr>
        <a:solidFill>
          <a:schemeClr val="accent3">
            <a:lumMod val="20000"/>
            <a:lumOff val="80000"/>
            <a:alpha val="90000"/>
          </a:schemeClr>
        </a:solidFill>
        <a:ln>
          <a:solidFill>
            <a:srgbClr val="92B749">
              <a:alpha val="90000"/>
            </a:srgbClr>
          </a:solidFill>
        </a:ln>
      </dgm:spPr>
      <dgm:t>
        <a:bodyPr anchor="ctr"/>
        <a:lstStyle/>
        <a:p>
          <a:pPr algn="r"/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80,8%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15C16D-D228-49AF-9AC2-9DE05FAEB41B}" type="parTrans" cxnId="{E251BA9F-3EAA-41C7-8900-BCB50C4EDB6A}">
      <dgm:prSet/>
      <dgm:spPr/>
      <dgm:t>
        <a:bodyPr/>
        <a:lstStyle/>
        <a:p>
          <a:endParaRPr lang="ru-RU"/>
        </a:p>
      </dgm:t>
    </dgm:pt>
    <dgm:pt modelId="{2BC41264-0EAC-43D3-ADAC-ED6173E01C0E}" type="sibTrans" cxnId="{E251BA9F-3EAA-41C7-8900-BCB50C4EDB6A}">
      <dgm:prSet/>
      <dgm:spPr/>
      <dgm:t>
        <a:bodyPr/>
        <a:lstStyle/>
        <a:p>
          <a:endParaRPr lang="ru-RU"/>
        </a:p>
      </dgm:t>
    </dgm:pt>
    <dgm:pt modelId="{1E80ECEA-67CC-4162-B0CE-9358EAA557D4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40000"/>
            <a:lumOff val="60000"/>
          </a:schemeClr>
        </a:solidFill>
        <a:ln w="28575">
          <a:solidFill>
            <a:schemeClr val="accent6">
              <a:lumMod val="75000"/>
            </a:schemeClr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 anchor="ctr"/>
        <a:lstStyle/>
        <a:p>
          <a:pPr algn="r"/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95,2%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BD0F9E-3BC1-4FD6-ADEF-71F79D61DC4A}" type="parTrans" cxnId="{0ED508A0-E935-457B-9B8B-D3E2A402C57D}">
      <dgm:prSet/>
      <dgm:spPr/>
      <dgm:t>
        <a:bodyPr/>
        <a:lstStyle/>
        <a:p>
          <a:endParaRPr lang="ru-RU"/>
        </a:p>
      </dgm:t>
    </dgm:pt>
    <dgm:pt modelId="{6DD1274C-82E2-4E34-AB17-71E1948B2F4F}" type="sibTrans" cxnId="{0ED508A0-E935-457B-9B8B-D3E2A402C57D}">
      <dgm:prSet/>
      <dgm:spPr/>
      <dgm:t>
        <a:bodyPr/>
        <a:lstStyle/>
        <a:p>
          <a:endParaRPr lang="ru-RU"/>
        </a:p>
      </dgm:t>
    </dgm:pt>
    <dgm:pt modelId="{91783750-04D5-47E8-8B7A-247273064C46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к 01.06.2017</a:t>
          </a:r>
          <a:endParaRPr lang="ru-RU" dirty="0"/>
        </a:p>
      </dgm:t>
    </dgm:pt>
    <dgm:pt modelId="{3CA339DE-ED78-405A-AB90-2696EF032311}" type="parTrans" cxnId="{96F26D00-2501-4905-90D7-7D21F21C0EC3}">
      <dgm:prSet/>
      <dgm:spPr/>
      <dgm:t>
        <a:bodyPr/>
        <a:lstStyle/>
        <a:p>
          <a:endParaRPr lang="ru-RU"/>
        </a:p>
      </dgm:t>
    </dgm:pt>
    <dgm:pt modelId="{05170CED-CC53-4136-B106-0059E4EF6AE2}" type="sibTrans" cxnId="{96F26D00-2501-4905-90D7-7D21F21C0EC3}">
      <dgm:prSet/>
      <dgm:spPr/>
      <dgm:t>
        <a:bodyPr/>
        <a:lstStyle/>
        <a:p>
          <a:endParaRPr lang="ru-RU"/>
        </a:p>
      </dgm:t>
    </dgm:pt>
    <dgm:pt modelId="{7ABF2AB8-5AF9-4D29-8100-DDBD33D4F6DB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ru-RU" dirty="0" smtClean="0"/>
            <a:t>к 01.05.2017</a:t>
          </a:r>
          <a:endParaRPr lang="ru-RU" dirty="0"/>
        </a:p>
      </dgm:t>
    </dgm:pt>
    <dgm:pt modelId="{D0C66476-B2C2-4E09-80F0-03FCFEF60040}" type="parTrans" cxnId="{0AD817D5-B938-4646-8E80-8FBFAB1A4E31}">
      <dgm:prSet/>
      <dgm:spPr/>
      <dgm:t>
        <a:bodyPr/>
        <a:lstStyle/>
        <a:p>
          <a:endParaRPr lang="ru-RU"/>
        </a:p>
      </dgm:t>
    </dgm:pt>
    <dgm:pt modelId="{05D4294D-487A-4BC4-97C0-8E240B1BFB07}" type="sibTrans" cxnId="{0AD817D5-B938-4646-8E80-8FBFAB1A4E31}">
      <dgm:prSet/>
      <dgm:spPr/>
      <dgm:t>
        <a:bodyPr/>
        <a:lstStyle/>
        <a:p>
          <a:endParaRPr lang="ru-RU"/>
        </a:p>
      </dgm:t>
    </dgm:pt>
    <dgm:pt modelId="{816C6F8B-5934-4CAF-9884-38DA685D7AA5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FFFF99"/>
        </a:solidFill>
        <a:ln w="28575">
          <a:solidFill>
            <a:srgbClr val="CCCC00"/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 anchor="ctr"/>
        <a:lstStyle/>
        <a:p>
          <a:pPr algn="r"/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87,4%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19FF75-3A95-434A-8044-90024F99B9E2}" type="parTrans" cxnId="{E7C6F643-5D61-4183-BAAB-DB0905C8BED7}">
      <dgm:prSet/>
      <dgm:spPr/>
      <dgm:t>
        <a:bodyPr/>
        <a:lstStyle/>
        <a:p>
          <a:endParaRPr lang="ru-RU"/>
        </a:p>
      </dgm:t>
    </dgm:pt>
    <dgm:pt modelId="{7901D66A-1833-4079-BC31-7CCC05A3ABB3}" type="sibTrans" cxnId="{E7C6F643-5D61-4183-BAAB-DB0905C8BED7}">
      <dgm:prSet/>
      <dgm:spPr/>
      <dgm:t>
        <a:bodyPr/>
        <a:lstStyle/>
        <a:p>
          <a:endParaRPr lang="ru-RU"/>
        </a:p>
      </dgm:t>
    </dgm:pt>
    <dgm:pt modelId="{3638A00B-79EE-4214-A652-56B05BEE15CB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20000"/>
            <a:lumOff val="80000"/>
          </a:schemeClr>
        </a:solidFill>
        <a:ln w="28575">
          <a:solidFill>
            <a:srgbClr val="953735"/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/>
        <a:lstStyle/>
        <a:p>
          <a:endParaRPr lang="ru-RU" dirty="0"/>
        </a:p>
      </dgm:t>
    </dgm:pt>
    <dgm:pt modelId="{34CBD4B9-6714-4B18-AC60-150AE383F314}" type="parTrans" cxnId="{CCDEE442-3C60-4BE1-8A36-E7C8133F11F9}">
      <dgm:prSet/>
      <dgm:spPr/>
      <dgm:t>
        <a:bodyPr/>
        <a:lstStyle/>
        <a:p>
          <a:endParaRPr lang="ru-RU"/>
        </a:p>
      </dgm:t>
    </dgm:pt>
    <dgm:pt modelId="{B09A7432-F077-4F54-8BE6-1D8C1EEDCE69}" type="sibTrans" cxnId="{CCDEE442-3C60-4BE1-8A36-E7C8133F11F9}">
      <dgm:prSet/>
      <dgm:spPr/>
      <dgm:t>
        <a:bodyPr/>
        <a:lstStyle/>
        <a:p>
          <a:endParaRPr lang="ru-RU"/>
        </a:p>
      </dgm:t>
    </dgm:pt>
    <dgm:pt modelId="{89DC48BC-FA5D-43FF-AA07-9ED9AC9C4088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к 01.07.2017</a:t>
          </a:r>
          <a:endParaRPr lang="ru-RU" dirty="0"/>
        </a:p>
      </dgm:t>
    </dgm:pt>
    <dgm:pt modelId="{C721B8E7-D363-4E1C-A604-6CCBF7330D6D}" type="parTrans" cxnId="{1CC9C997-1C95-4978-B3D8-5B6585652E30}">
      <dgm:prSet/>
      <dgm:spPr/>
      <dgm:t>
        <a:bodyPr/>
        <a:lstStyle/>
        <a:p>
          <a:endParaRPr lang="ru-RU"/>
        </a:p>
      </dgm:t>
    </dgm:pt>
    <dgm:pt modelId="{A6CC67C9-7367-47FD-9D66-F6E7F2AA10F3}" type="sibTrans" cxnId="{1CC9C997-1C95-4978-B3D8-5B6585652E30}">
      <dgm:prSet/>
      <dgm:spPr/>
      <dgm:t>
        <a:bodyPr/>
        <a:lstStyle/>
        <a:p>
          <a:endParaRPr lang="ru-RU"/>
        </a:p>
      </dgm:t>
    </dgm:pt>
    <dgm:pt modelId="{F6C820D6-688D-4CAA-8DD4-55943B59A99B}">
      <dgm:prSet phldrT="[Текст]" custT="1"/>
      <dgm:spPr>
        <a:solidFill>
          <a:srgbClr val="24A23F">
            <a:alpha val="64000"/>
          </a:srgbClr>
        </a:solidFill>
        <a:ln>
          <a:solidFill>
            <a:srgbClr val="006C29">
              <a:alpha val="90000"/>
            </a:srgbClr>
          </a:solidFill>
        </a:ln>
      </dgm:spPr>
      <dgm:t>
        <a:bodyPr anchor="ctr"/>
        <a:lstStyle/>
        <a:p>
          <a:pPr algn="r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81,2%</a:t>
          </a:r>
          <a:endParaRPr lang="ru-RU" sz="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14109B-F96C-48A3-95B4-45C360438BD3}" type="parTrans" cxnId="{BE0ABF9B-5E48-4533-A2D9-AB911B10D2F8}">
      <dgm:prSet/>
      <dgm:spPr/>
      <dgm:t>
        <a:bodyPr/>
        <a:lstStyle/>
        <a:p>
          <a:endParaRPr lang="ru-RU"/>
        </a:p>
      </dgm:t>
    </dgm:pt>
    <dgm:pt modelId="{561675B0-D11A-4A80-9D1E-0BD917543289}" type="sibTrans" cxnId="{BE0ABF9B-5E48-4533-A2D9-AB911B10D2F8}">
      <dgm:prSet/>
      <dgm:spPr/>
      <dgm:t>
        <a:bodyPr/>
        <a:lstStyle/>
        <a:p>
          <a:endParaRPr lang="ru-RU"/>
        </a:p>
      </dgm:t>
    </dgm:pt>
    <dgm:pt modelId="{BA98A575-8983-476E-8418-463921DB2998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1F8936">
            <a:alpha val="64000"/>
          </a:srgbClr>
        </a:solidFill>
      </dgm:spPr>
      <dgm:t>
        <a:bodyPr/>
        <a:lstStyle/>
        <a:p>
          <a:r>
            <a:rPr lang="ru-RU" dirty="0" smtClean="0"/>
            <a:t>20.04.2017</a:t>
          </a:r>
          <a:endParaRPr lang="ru-RU" dirty="0"/>
        </a:p>
      </dgm:t>
    </dgm:pt>
    <dgm:pt modelId="{29D1C070-7E3F-40D0-B593-709A57497500}" type="sibTrans" cxnId="{5CBD9B82-2651-45AE-A7E5-0CB878C4D004}">
      <dgm:prSet/>
      <dgm:spPr/>
      <dgm:t>
        <a:bodyPr/>
        <a:lstStyle/>
        <a:p>
          <a:endParaRPr lang="ru-RU"/>
        </a:p>
      </dgm:t>
    </dgm:pt>
    <dgm:pt modelId="{B79FD7BE-0ADC-4B01-8443-66882E93B811}" type="parTrans" cxnId="{5CBD9B82-2651-45AE-A7E5-0CB878C4D004}">
      <dgm:prSet/>
      <dgm:spPr/>
      <dgm:t>
        <a:bodyPr/>
        <a:lstStyle/>
        <a:p>
          <a:endParaRPr lang="ru-RU"/>
        </a:p>
      </dgm:t>
    </dgm:pt>
    <dgm:pt modelId="{A72B32F4-97A3-4D7C-80EA-89B32A1C5BB7}" type="pres">
      <dgm:prSet presAssocID="{F84F594F-06DC-48BD-AEEF-0B56114E19F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9F5AD2-C08D-4420-8784-376D12669E72}" type="pres">
      <dgm:prSet presAssocID="{89DC48BC-FA5D-43FF-AA07-9ED9AC9C4088}" presName="linNode" presStyleCnt="0"/>
      <dgm:spPr/>
    </dgm:pt>
    <dgm:pt modelId="{7BA8D4BF-E447-4887-A58A-EEBF0BC5DDD5}" type="pres">
      <dgm:prSet presAssocID="{89DC48BC-FA5D-43FF-AA07-9ED9AC9C4088}" presName="parentShp" presStyleLbl="node1" presStyleIdx="0" presStyleCnt="6" custScaleY="34094" custLinFactNeighborX="-36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69B8B-FFC0-49DB-A59C-2DCDA54DE588}" type="pres">
      <dgm:prSet presAssocID="{89DC48BC-FA5D-43FF-AA07-9ED9AC9C4088}" presName="childShp" presStyleLbl="bgAccFollowNode1" presStyleIdx="0" presStyleCnt="6" custScaleX="27650" custScaleY="20930" custLinFactNeighborX="-52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62E70-DCAA-43A2-9BF4-AD3849CDBCA4}" type="pres">
      <dgm:prSet presAssocID="{A6CC67C9-7367-47FD-9D66-F6E7F2AA10F3}" presName="spacing" presStyleCnt="0"/>
      <dgm:spPr/>
    </dgm:pt>
    <dgm:pt modelId="{DC08B883-0033-4841-9520-196551677426}" type="pres">
      <dgm:prSet presAssocID="{91783750-04D5-47E8-8B7A-247273064C46}" presName="linNode" presStyleCnt="0"/>
      <dgm:spPr/>
    </dgm:pt>
    <dgm:pt modelId="{1099C158-27ED-4B23-A9CF-E9F50889E8F6}" type="pres">
      <dgm:prSet presAssocID="{91783750-04D5-47E8-8B7A-247273064C46}" presName="parentShp" presStyleLbl="node1" presStyleIdx="1" presStyleCnt="6" custScaleY="34148" custLinFactNeighborX="-25892" custLinFactNeighborY="-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89E3B-E66F-4C08-8B44-434F8CB271EC}" type="pres">
      <dgm:prSet presAssocID="{91783750-04D5-47E8-8B7A-247273064C46}" presName="childShp" presStyleLbl="bgAccFollowNode1" presStyleIdx="1" presStyleCnt="6" custScaleX="48806" custScaleY="20984" custLinFactNeighborX="-36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335EC-8F54-4A2C-9EF6-3601D051059F}" type="pres">
      <dgm:prSet presAssocID="{05170CED-CC53-4136-B106-0059E4EF6AE2}" presName="spacing" presStyleCnt="0"/>
      <dgm:spPr/>
    </dgm:pt>
    <dgm:pt modelId="{DC0828A2-346C-404D-8B0A-F527C911E866}" type="pres">
      <dgm:prSet presAssocID="{7ABF2AB8-5AF9-4D29-8100-DDBD33D4F6DB}" presName="linNode" presStyleCnt="0"/>
      <dgm:spPr/>
    </dgm:pt>
    <dgm:pt modelId="{59813C74-6115-404B-8461-FC3D74A7CD2C}" type="pres">
      <dgm:prSet presAssocID="{7ABF2AB8-5AF9-4D29-8100-DDBD33D4F6DB}" presName="parentShp" presStyleLbl="node1" presStyleIdx="2" presStyleCnt="6" custScaleY="34050" custLinFactNeighborX="-17559" custLinFactNeighborY="-3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6C7AA-63FF-4B17-9534-23B7DD7F80EA}" type="pres">
      <dgm:prSet presAssocID="{7ABF2AB8-5AF9-4D29-8100-DDBD33D4F6DB}" presName="childShp" presStyleLbl="bgAccFollowNode1" presStyleIdx="2" presStyleCnt="6" custScaleX="65474" custScaleY="21093" custLinFactNeighborX="-24074" custLinFactNeighborY="-4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90E37-0660-450A-BE48-58DF8860EA62}" type="pres">
      <dgm:prSet presAssocID="{05D4294D-487A-4BC4-97C0-8E240B1BFB07}" presName="spacing" presStyleCnt="0"/>
      <dgm:spPr/>
    </dgm:pt>
    <dgm:pt modelId="{27E64B8F-D129-4850-B8E9-41DFBAD8BCD6}" type="pres">
      <dgm:prSet presAssocID="{BA98A575-8983-476E-8418-463921DB2998}" presName="linNode" presStyleCnt="0"/>
      <dgm:spPr/>
    </dgm:pt>
    <dgm:pt modelId="{3C6EC1A1-73C7-4C34-9DF5-623A4E565915}" type="pres">
      <dgm:prSet presAssocID="{BA98A575-8983-476E-8418-463921DB2998}" presName="parentShp" presStyleLbl="node1" presStyleIdx="3" presStyleCnt="6" custScaleX="62770" custScaleY="135851" custLinFactNeighborX="-49676" custLinFactNeighborY="-3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ACD39-AB2A-4B0C-A094-A334EB7014E7}" type="pres">
      <dgm:prSet presAssocID="{BA98A575-8983-476E-8418-463921DB2998}" presName="childShp" presStyleLbl="bgAccFollowNode1" presStyleIdx="3" presStyleCnt="6" custScaleX="23906" custScaleY="38247" custLinFactNeighborX="-70435" custLinFactNeighborY="-5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0CA156-DD77-418A-A83F-1351A4CD376E}" type="pres">
      <dgm:prSet presAssocID="{29D1C070-7E3F-40D0-B593-709A57497500}" presName="spacing" presStyleCnt="0"/>
      <dgm:spPr/>
    </dgm:pt>
    <dgm:pt modelId="{50DDA625-BE24-423A-B05E-4988599C039D}" type="pres">
      <dgm:prSet presAssocID="{91FE8041-8F01-48D5-9556-144BEA682C26}" presName="linNode" presStyleCnt="0"/>
      <dgm:spPr/>
    </dgm:pt>
    <dgm:pt modelId="{2230E870-E82D-4C51-9533-480F1D6241B3}" type="pres">
      <dgm:prSet presAssocID="{91FE8041-8F01-48D5-9556-144BEA682C26}" presName="parentShp" presStyleLbl="node1" presStyleIdx="4" presStyleCnt="6" custScaleY="34129" custLinFactNeighborX="-117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190D20-9518-471F-AA88-3FA23891ACAE}" type="pres">
      <dgm:prSet presAssocID="{91FE8041-8F01-48D5-9556-144BEA682C26}" presName="childShp" presStyleLbl="bgAccFollowNode1" presStyleIdx="4" presStyleCnt="6" custScaleX="83388" custScaleY="21069" custLinFactNeighborX="-10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84B55-AC0B-4C20-ACB7-FD726216616B}" type="pres">
      <dgm:prSet presAssocID="{7995B7C9-C635-4A2A-B673-8EF0758976F8}" presName="spacing" presStyleCnt="0"/>
      <dgm:spPr/>
    </dgm:pt>
    <dgm:pt modelId="{0A50FACF-112E-40C4-9695-4D303EF685DD}" type="pres">
      <dgm:prSet presAssocID="{84618F8C-B407-4818-8F4A-73E5465293C6}" presName="linNode" presStyleCnt="0"/>
      <dgm:spPr/>
    </dgm:pt>
    <dgm:pt modelId="{74CA2CCD-8369-4ECE-80F2-27A7DDF2CD10}" type="pres">
      <dgm:prSet presAssocID="{84618F8C-B407-4818-8F4A-73E5465293C6}" presName="parentShp" presStyleLbl="node1" presStyleIdx="5" presStyleCnt="6" custScaleY="34129" custLinFactNeighborX="-2052" custLinFactNeighborY="-5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CA4B4-56FD-44BA-9F2A-CBE1EB1BCEC9}" type="pres">
      <dgm:prSet presAssocID="{84618F8C-B407-4818-8F4A-73E5465293C6}" presName="childShp" presStyleLbl="bgAccFollowNode1" presStyleIdx="5" presStyleCnt="6" custScaleX="95896" custScaleY="19532" custLinFactNeighborX="-1257" custLinFactNeighborY="-5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C6F643-5D61-4183-BAAB-DB0905C8BED7}" srcId="{7ABF2AB8-5AF9-4D29-8100-DDBD33D4F6DB}" destId="{816C6F8B-5934-4CAF-9884-38DA685D7AA5}" srcOrd="0" destOrd="0" parTransId="{A719FF75-3A95-434A-8044-90024F99B9E2}" sibTransId="{7901D66A-1833-4079-BC31-7CCC05A3ABB3}"/>
    <dgm:cxn modelId="{6F2B2F05-6BAF-409F-84AC-2EBAA3D3C834}" type="presOf" srcId="{1E80ECEA-67CC-4162-B0CE-9358EAA557D4}" destId="{B8389E3B-E66F-4C08-8B44-434F8CB271EC}" srcOrd="0" destOrd="0" presId="urn:microsoft.com/office/officeart/2005/8/layout/vList6"/>
    <dgm:cxn modelId="{2609970C-3A73-4770-ABB1-32D24C2924E1}" type="presOf" srcId="{816C6F8B-5934-4CAF-9884-38DA685D7AA5}" destId="{17A6C7AA-63FF-4B17-9534-23B7DD7F80EA}" srcOrd="0" destOrd="0" presId="urn:microsoft.com/office/officeart/2005/8/layout/vList6"/>
    <dgm:cxn modelId="{CCDEE442-3C60-4BE1-8A36-E7C8133F11F9}" srcId="{89DC48BC-FA5D-43FF-AA07-9ED9AC9C4088}" destId="{3638A00B-79EE-4214-A652-56B05BEE15CB}" srcOrd="0" destOrd="0" parTransId="{34CBD4B9-6714-4B18-AC60-150AE383F314}" sibTransId="{B09A7432-F077-4F54-8BE6-1D8C1EEDCE69}"/>
    <dgm:cxn modelId="{8D2DFCA8-1A1A-4F11-A811-FEADF4D4C29E}" type="presOf" srcId="{91783750-04D5-47E8-8B7A-247273064C46}" destId="{1099C158-27ED-4B23-A9CF-E9F50889E8F6}" srcOrd="0" destOrd="0" presId="urn:microsoft.com/office/officeart/2005/8/layout/vList6"/>
    <dgm:cxn modelId="{884853C2-2066-4F25-A15C-25793F1A0D03}" type="presOf" srcId="{F6C820D6-688D-4CAA-8DD4-55943B59A99B}" destId="{A30ACD39-AB2A-4B0C-A094-A334EB7014E7}" srcOrd="0" destOrd="0" presId="urn:microsoft.com/office/officeart/2005/8/layout/vList6"/>
    <dgm:cxn modelId="{400A5A8B-3583-425E-A2AD-80D7703E1F36}" type="presOf" srcId="{BA98A575-8983-476E-8418-463921DB2998}" destId="{3C6EC1A1-73C7-4C34-9DF5-623A4E565915}" srcOrd="0" destOrd="0" presId="urn:microsoft.com/office/officeart/2005/8/layout/vList6"/>
    <dgm:cxn modelId="{0AD817D5-B938-4646-8E80-8FBFAB1A4E31}" srcId="{F84F594F-06DC-48BD-AEEF-0B56114E19FB}" destId="{7ABF2AB8-5AF9-4D29-8100-DDBD33D4F6DB}" srcOrd="2" destOrd="0" parTransId="{D0C66476-B2C2-4E09-80F0-03FCFEF60040}" sibTransId="{05D4294D-487A-4BC4-97C0-8E240B1BFB07}"/>
    <dgm:cxn modelId="{1CC9C997-1C95-4978-B3D8-5B6585652E30}" srcId="{F84F594F-06DC-48BD-AEEF-0B56114E19FB}" destId="{89DC48BC-FA5D-43FF-AA07-9ED9AC9C4088}" srcOrd="0" destOrd="0" parTransId="{C721B8E7-D363-4E1C-A604-6CCBF7330D6D}" sibTransId="{A6CC67C9-7367-47FD-9D66-F6E7F2AA10F3}"/>
    <dgm:cxn modelId="{35B7F041-8AB7-4D5A-91D7-CF25D713DB59}" type="presOf" srcId="{2B5B3B2C-54C3-41B0-9DA2-017304C3E669}" destId="{014CA4B4-56FD-44BA-9F2A-CBE1EB1BCEC9}" srcOrd="0" destOrd="0" presId="urn:microsoft.com/office/officeart/2005/8/layout/vList6"/>
    <dgm:cxn modelId="{38F40864-ED77-4C4E-B9FD-DEEBAF4541AF}" srcId="{84618F8C-B407-4818-8F4A-73E5465293C6}" destId="{2B5B3B2C-54C3-41B0-9DA2-017304C3E669}" srcOrd="0" destOrd="0" parTransId="{950EB7AD-5040-4C15-9600-05810A753E5C}" sibTransId="{8BB93D7C-37A2-42D8-800E-6458ACFD6DF5}"/>
    <dgm:cxn modelId="{CE736357-995C-412E-8EE4-25DFC366F98A}" type="presOf" srcId="{DAB3F26D-E68D-42CC-87BC-3F44213F85E8}" destId="{52190D20-9518-471F-AA88-3FA23891ACAE}" srcOrd="0" destOrd="0" presId="urn:microsoft.com/office/officeart/2005/8/layout/vList6"/>
    <dgm:cxn modelId="{20DD391D-6766-45BE-8CA8-CA4AB888E890}" srcId="{F84F594F-06DC-48BD-AEEF-0B56114E19FB}" destId="{91FE8041-8F01-48D5-9556-144BEA682C26}" srcOrd="4" destOrd="0" parTransId="{012B4016-2A37-441A-882F-212CC44E634A}" sibTransId="{7995B7C9-C635-4A2A-B673-8EF0758976F8}"/>
    <dgm:cxn modelId="{9AD90F62-5DBB-4B1D-A6D1-D10F70B23B4C}" srcId="{F84F594F-06DC-48BD-AEEF-0B56114E19FB}" destId="{84618F8C-B407-4818-8F4A-73E5465293C6}" srcOrd="5" destOrd="0" parTransId="{376DD5DF-C3EE-4D02-BCCC-ED609A2EEE23}" sibTransId="{ABADBB05-4225-49BB-AECB-877C22AFB610}"/>
    <dgm:cxn modelId="{295B24EB-E2CE-4570-8330-9E7613DA5C0D}" type="presOf" srcId="{7ABF2AB8-5AF9-4D29-8100-DDBD33D4F6DB}" destId="{59813C74-6115-404B-8461-FC3D74A7CD2C}" srcOrd="0" destOrd="0" presId="urn:microsoft.com/office/officeart/2005/8/layout/vList6"/>
    <dgm:cxn modelId="{FE4BA6E8-AAEE-48D2-910C-32347F6C9407}" type="presOf" srcId="{91FE8041-8F01-48D5-9556-144BEA682C26}" destId="{2230E870-E82D-4C51-9533-480F1D6241B3}" srcOrd="0" destOrd="0" presId="urn:microsoft.com/office/officeart/2005/8/layout/vList6"/>
    <dgm:cxn modelId="{BE0ABF9B-5E48-4533-A2D9-AB911B10D2F8}" srcId="{BA98A575-8983-476E-8418-463921DB2998}" destId="{F6C820D6-688D-4CAA-8DD4-55943B59A99B}" srcOrd="0" destOrd="0" parTransId="{CE14109B-F96C-48A3-95B4-45C360438BD3}" sibTransId="{561675B0-D11A-4A80-9D1E-0BD917543289}"/>
    <dgm:cxn modelId="{0456EDDC-FCC1-4C68-82AA-141F3DCC13F7}" type="presOf" srcId="{F84F594F-06DC-48BD-AEEF-0B56114E19FB}" destId="{A72B32F4-97A3-4D7C-80EA-89B32A1C5BB7}" srcOrd="0" destOrd="0" presId="urn:microsoft.com/office/officeart/2005/8/layout/vList6"/>
    <dgm:cxn modelId="{0ED508A0-E935-457B-9B8B-D3E2A402C57D}" srcId="{91783750-04D5-47E8-8B7A-247273064C46}" destId="{1E80ECEA-67CC-4162-B0CE-9358EAA557D4}" srcOrd="0" destOrd="0" parTransId="{C7BD0F9E-3BC1-4FD6-ADEF-71F79D61DC4A}" sibTransId="{6DD1274C-82E2-4E34-AB17-71E1948B2F4F}"/>
    <dgm:cxn modelId="{9D28F060-AA05-4D2F-BBCC-44DF85D6DD4A}" type="presOf" srcId="{3638A00B-79EE-4214-A652-56B05BEE15CB}" destId="{F2F69B8B-FFC0-49DB-A59C-2DCDA54DE588}" srcOrd="0" destOrd="0" presId="urn:microsoft.com/office/officeart/2005/8/layout/vList6"/>
    <dgm:cxn modelId="{96F26D00-2501-4905-90D7-7D21F21C0EC3}" srcId="{F84F594F-06DC-48BD-AEEF-0B56114E19FB}" destId="{91783750-04D5-47E8-8B7A-247273064C46}" srcOrd="1" destOrd="0" parTransId="{3CA339DE-ED78-405A-AB90-2696EF032311}" sibTransId="{05170CED-CC53-4136-B106-0059E4EF6AE2}"/>
    <dgm:cxn modelId="{5CBD9B82-2651-45AE-A7E5-0CB878C4D004}" srcId="{F84F594F-06DC-48BD-AEEF-0B56114E19FB}" destId="{BA98A575-8983-476E-8418-463921DB2998}" srcOrd="3" destOrd="0" parTransId="{B79FD7BE-0ADC-4B01-8443-66882E93B811}" sibTransId="{29D1C070-7E3F-40D0-B593-709A57497500}"/>
    <dgm:cxn modelId="{1A88C574-13F4-4B3A-9A88-5A5E6E39731F}" type="presOf" srcId="{89DC48BC-FA5D-43FF-AA07-9ED9AC9C4088}" destId="{7BA8D4BF-E447-4887-A58A-EEBF0BC5DDD5}" srcOrd="0" destOrd="0" presId="urn:microsoft.com/office/officeart/2005/8/layout/vList6"/>
    <dgm:cxn modelId="{E251BA9F-3EAA-41C7-8900-BCB50C4EDB6A}" srcId="{91FE8041-8F01-48D5-9556-144BEA682C26}" destId="{DAB3F26D-E68D-42CC-87BC-3F44213F85E8}" srcOrd="0" destOrd="0" parTransId="{6915C16D-D228-49AF-9AC2-9DE05FAEB41B}" sibTransId="{2BC41264-0EAC-43D3-ADAC-ED6173E01C0E}"/>
    <dgm:cxn modelId="{2FAD14E1-4E49-414D-BB0C-4397308DB3B5}" type="presOf" srcId="{84618F8C-B407-4818-8F4A-73E5465293C6}" destId="{74CA2CCD-8369-4ECE-80F2-27A7DDF2CD10}" srcOrd="0" destOrd="0" presId="urn:microsoft.com/office/officeart/2005/8/layout/vList6"/>
    <dgm:cxn modelId="{0E4AEC9A-30BA-408F-8D72-26B20BC4583C}" type="presParOf" srcId="{A72B32F4-97A3-4D7C-80EA-89B32A1C5BB7}" destId="{7F9F5AD2-C08D-4420-8784-376D12669E72}" srcOrd="0" destOrd="0" presId="urn:microsoft.com/office/officeart/2005/8/layout/vList6"/>
    <dgm:cxn modelId="{B1F5BB0D-35B9-4DA1-A126-6C71F58F0952}" type="presParOf" srcId="{7F9F5AD2-C08D-4420-8784-376D12669E72}" destId="{7BA8D4BF-E447-4887-A58A-EEBF0BC5DDD5}" srcOrd="0" destOrd="0" presId="urn:microsoft.com/office/officeart/2005/8/layout/vList6"/>
    <dgm:cxn modelId="{60DB1155-52CA-4023-8169-3CEB58918189}" type="presParOf" srcId="{7F9F5AD2-C08D-4420-8784-376D12669E72}" destId="{F2F69B8B-FFC0-49DB-A59C-2DCDA54DE588}" srcOrd="1" destOrd="0" presId="urn:microsoft.com/office/officeart/2005/8/layout/vList6"/>
    <dgm:cxn modelId="{E1995447-7BCA-4CDB-B6A4-1678D31BEF1D}" type="presParOf" srcId="{A72B32F4-97A3-4D7C-80EA-89B32A1C5BB7}" destId="{B8562E70-DCAA-43A2-9BF4-AD3849CDBCA4}" srcOrd="1" destOrd="0" presId="urn:microsoft.com/office/officeart/2005/8/layout/vList6"/>
    <dgm:cxn modelId="{33E691DE-855A-4AFF-A75D-6941955EC04F}" type="presParOf" srcId="{A72B32F4-97A3-4D7C-80EA-89B32A1C5BB7}" destId="{DC08B883-0033-4841-9520-196551677426}" srcOrd="2" destOrd="0" presId="urn:microsoft.com/office/officeart/2005/8/layout/vList6"/>
    <dgm:cxn modelId="{0915ACC9-B1F5-41A5-99A1-2848FE7F41DE}" type="presParOf" srcId="{DC08B883-0033-4841-9520-196551677426}" destId="{1099C158-27ED-4B23-A9CF-E9F50889E8F6}" srcOrd="0" destOrd="0" presId="urn:microsoft.com/office/officeart/2005/8/layout/vList6"/>
    <dgm:cxn modelId="{81B3B86E-9E9D-4B6B-981C-B4243CBE146B}" type="presParOf" srcId="{DC08B883-0033-4841-9520-196551677426}" destId="{B8389E3B-E66F-4C08-8B44-434F8CB271EC}" srcOrd="1" destOrd="0" presId="urn:microsoft.com/office/officeart/2005/8/layout/vList6"/>
    <dgm:cxn modelId="{4F2EA30E-71C9-43C8-82C0-D8B88D7EC40B}" type="presParOf" srcId="{A72B32F4-97A3-4D7C-80EA-89B32A1C5BB7}" destId="{06D335EC-8F54-4A2C-9EF6-3601D051059F}" srcOrd="3" destOrd="0" presId="urn:microsoft.com/office/officeart/2005/8/layout/vList6"/>
    <dgm:cxn modelId="{B2946F2C-65ED-405F-A0E8-91DD4A785DDC}" type="presParOf" srcId="{A72B32F4-97A3-4D7C-80EA-89B32A1C5BB7}" destId="{DC0828A2-346C-404D-8B0A-F527C911E866}" srcOrd="4" destOrd="0" presId="urn:microsoft.com/office/officeart/2005/8/layout/vList6"/>
    <dgm:cxn modelId="{7F911F33-C7BA-4128-A404-94FC9EDEB491}" type="presParOf" srcId="{DC0828A2-346C-404D-8B0A-F527C911E866}" destId="{59813C74-6115-404B-8461-FC3D74A7CD2C}" srcOrd="0" destOrd="0" presId="urn:microsoft.com/office/officeart/2005/8/layout/vList6"/>
    <dgm:cxn modelId="{B54813CC-2D8C-4A2F-8E27-336767629926}" type="presParOf" srcId="{DC0828A2-346C-404D-8B0A-F527C911E866}" destId="{17A6C7AA-63FF-4B17-9534-23B7DD7F80EA}" srcOrd="1" destOrd="0" presId="urn:microsoft.com/office/officeart/2005/8/layout/vList6"/>
    <dgm:cxn modelId="{0CDB3143-8365-4CC2-BBA4-E3BCF4A50435}" type="presParOf" srcId="{A72B32F4-97A3-4D7C-80EA-89B32A1C5BB7}" destId="{39C90E37-0660-450A-BE48-58DF8860EA62}" srcOrd="5" destOrd="0" presId="urn:microsoft.com/office/officeart/2005/8/layout/vList6"/>
    <dgm:cxn modelId="{23E28C84-31AA-4FBF-9842-1DAC56FF9ABA}" type="presParOf" srcId="{A72B32F4-97A3-4D7C-80EA-89B32A1C5BB7}" destId="{27E64B8F-D129-4850-B8E9-41DFBAD8BCD6}" srcOrd="6" destOrd="0" presId="urn:microsoft.com/office/officeart/2005/8/layout/vList6"/>
    <dgm:cxn modelId="{F5177352-42BE-4B70-809B-086EAA04E5B0}" type="presParOf" srcId="{27E64B8F-D129-4850-B8E9-41DFBAD8BCD6}" destId="{3C6EC1A1-73C7-4C34-9DF5-623A4E565915}" srcOrd="0" destOrd="0" presId="urn:microsoft.com/office/officeart/2005/8/layout/vList6"/>
    <dgm:cxn modelId="{9F264D83-BD61-41C5-9444-0ECF8792CB85}" type="presParOf" srcId="{27E64B8F-D129-4850-B8E9-41DFBAD8BCD6}" destId="{A30ACD39-AB2A-4B0C-A094-A334EB7014E7}" srcOrd="1" destOrd="0" presId="urn:microsoft.com/office/officeart/2005/8/layout/vList6"/>
    <dgm:cxn modelId="{880FC1D4-3FC7-49AC-85FF-5FDE8B967329}" type="presParOf" srcId="{A72B32F4-97A3-4D7C-80EA-89B32A1C5BB7}" destId="{CE0CA156-DD77-418A-A83F-1351A4CD376E}" srcOrd="7" destOrd="0" presId="urn:microsoft.com/office/officeart/2005/8/layout/vList6"/>
    <dgm:cxn modelId="{81E002C7-2F68-4C76-9865-597E385B22A5}" type="presParOf" srcId="{A72B32F4-97A3-4D7C-80EA-89B32A1C5BB7}" destId="{50DDA625-BE24-423A-B05E-4988599C039D}" srcOrd="8" destOrd="0" presId="urn:microsoft.com/office/officeart/2005/8/layout/vList6"/>
    <dgm:cxn modelId="{A59AED06-8310-45B6-A9B5-2D5704C5B10D}" type="presParOf" srcId="{50DDA625-BE24-423A-B05E-4988599C039D}" destId="{2230E870-E82D-4C51-9533-480F1D6241B3}" srcOrd="0" destOrd="0" presId="urn:microsoft.com/office/officeart/2005/8/layout/vList6"/>
    <dgm:cxn modelId="{CA4A6681-9FE3-4FB6-9548-A975739979AF}" type="presParOf" srcId="{50DDA625-BE24-423A-B05E-4988599C039D}" destId="{52190D20-9518-471F-AA88-3FA23891ACAE}" srcOrd="1" destOrd="0" presId="urn:microsoft.com/office/officeart/2005/8/layout/vList6"/>
    <dgm:cxn modelId="{11B77853-7F34-4F81-95D5-268171F6A2C5}" type="presParOf" srcId="{A72B32F4-97A3-4D7C-80EA-89B32A1C5BB7}" destId="{3CF84B55-AC0B-4C20-ACB7-FD726216616B}" srcOrd="9" destOrd="0" presId="urn:microsoft.com/office/officeart/2005/8/layout/vList6"/>
    <dgm:cxn modelId="{7459A7AB-70C1-4A1A-90B9-850F76B6A4AF}" type="presParOf" srcId="{A72B32F4-97A3-4D7C-80EA-89B32A1C5BB7}" destId="{0A50FACF-112E-40C4-9695-4D303EF685DD}" srcOrd="10" destOrd="0" presId="urn:microsoft.com/office/officeart/2005/8/layout/vList6"/>
    <dgm:cxn modelId="{09FB9BAF-EDCA-461B-82CE-2B0FC2F4BB9D}" type="presParOf" srcId="{0A50FACF-112E-40C4-9695-4D303EF685DD}" destId="{74CA2CCD-8369-4ECE-80F2-27A7DDF2CD10}" srcOrd="0" destOrd="0" presId="urn:microsoft.com/office/officeart/2005/8/layout/vList6"/>
    <dgm:cxn modelId="{2C84E14D-29A8-4374-9FD9-9731E480FDBA}" type="presParOf" srcId="{0A50FACF-112E-40C4-9695-4D303EF685DD}" destId="{014CA4B4-56FD-44BA-9F2A-CBE1EB1BCEC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94B397-34B1-46E7-890F-B717C49024C1}" type="doc">
      <dgm:prSet loTypeId="urn:microsoft.com/office/officeart/2005/8/layout/hList1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5715E6F-2744-4D9B-8E90-80FF8D3685F9}">
      <dgm:prSet phldrT="[Текст]" custT="1"/>
      <dgm:spPr>
        <a:gradFill flip="none" rotWithShape="0">
          <a:gsLst>
            <a:gs pos="0">
              <a:srgbClr val="24A23F">
                <a:shade val="30000"/>
                <a:satMod val="115000"/>
              </a:srgbClr>
            </a:gs>
            <a:gs pos="50000">
              <a:srgbClr val="24A23F">
                <a:shade val="67500"/>
                <a:satMod val="115000"/>
              </a:srgbClr>
            </a:gs>
            <a:gs pos="100000">
              <a:srgbClr val="24A23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/>
            <a:t>Подготовительные мероприятия</a:t>
          </a:r>
          <a:endParaRPr lang="ru-RU" sz="1800" dirty="0"/>
        </a:p>
      </dgm:t>
    </dgm:pt>
    <dgm:pt modelId="{D3C6EAE8-5102-44ED-ADFF-478D56F58E5C}" type="parTrans" cxnId="{402D692D-0785-486A-948F-5ED3A9E551A2}">
      <dgm:prSet/>
      <dgm:spPr/>
      <dgm:t>
        <a:bodyPr/>
        <a:lstStyle/>
        <a:p>
          <a:endParaRPr lang="ru-RU"/>
        </a:p>
      </dgm:t>
    </dgm:pt>
    <dgm:pt modelId="{09C6A29E-8088-462C-B9B5-D42B1092B884}" type="sibTrans" cxnId="{402D692D-0785-486A-948F-5ED3A9E551A2}">
      <dgm:prSet/>
      <dgm:spPr/>
      <dgm:t>
        <a:bodyPr/>
        <a:lstStyle/>
        <a:p>
          <a:endParaRPr lang="ru-RU"/>
        </a:p>
      </dgm:t>
    </dgm:pt>
    <dgm:pt modelId="{D01877D9-5B1E-4FAC-BBCA-1F45B5D9BAFD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Bef>
              <a:spcPts val="1200"/>
            </a:spcBef>
          </a:pPr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Рабочая встреча с представителями банка;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5B081711-F84D-4BFC-8124-82422F5BC8B0}" type="parTrans" cxnId="{45CFD740-BFAE-419C-BF0B-3AF78F8166A3}">
      <dgm:prSet/>
      <dgm:spPr/>
      <dgm:t>
        <a:bodyPr/>
        <a:lstStyle/>
        <a:p>
          <a:endParaRPr lang="ru-RU"/>
        </a:p>
      </dgm:t>
    </dgm:pt>
    <dgm:pt modelId="{4A96456A-EF5C-4BDE-9727-5B5AD1E87220}" type="sibTrans" cxnId="{45CFD740-BFAE-419C-BF0B-3AF78F8166A3}">
      <dgm:prSet/>
      <dgm:spPr/>
      <dgm:t>
        <a:bodyPr/>
        <a:lstStyle/>
        <a:p>
          <a:endParaRPr lang="ru-RU"/>
        </a:p>
      </dgm:t>
    </dgm:pt>
    <dgm:pt modelId="{06C10A51-F925-4DFC-976D-A2EDC8A2AD7B}">
      <dgm:prSet phldrT="[Текст]" custT="1"/>
      <dgm:spPr>
        <a:solidFill>
          <a:schemeClr val="tx1">
            <a:lumMod val="65000"/>
            <a:lumOff val="35000"/>
          </a:schemeClr>
        </a:solidFill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ru-RU" sz="1800" dirty="0" smtClean="0"/>
            <a:t>Процесс замены карт</a:t>
          </a:r>
          <a:endParaRPr lang="ru-RU" sz="1800" dirty="0"/>
        </a:p>
      </dgm:t>
    </dgm:pt>
    <dgm:pt modelId="{79AD4F7E-9831-4786-86E6-33CA08FFB124}" type="parTrans" cxnId="{503A8D0E-6056-413F-B5F9-64FE85E78608}">
      <dgm:prSet/>
      <dgm:spPr/>
      <dgm:t>
        <a:bodyPr/>
        <a:lstStyle/>
        <a:p>
          <a:endParaRPr lang="ru-RU"/>
        </a:p>
      </dgm:t>
    </dgm:pt>
    <dgm:pt modelId="{4CC79684-C9EC-4F95-9F51-0FF90B7ED330}" type="sibTrans" cxnId="{503A8D0E-6056-413F-B5F9-64FE85E78608}">
      <dgm:prSet/>
      <dgm:spPr/>
      <dgm:t>
        <a:bodyPr/>
        <a:lstStyle/>
        <a:p>
          <a:endParaRPr lang="ru-RU"/>
        </a:p>
      </dgm:t>
    </dgm:pt>
    <dgm:pt modelId="{8B353EE4-0330-4EB2-970A-67926C014E23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Информирование работников;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3A073C85-73BE-473B-950E-45F076416B23}" type="parTrans" cxnId="{E79FAE17-D342-4DC8-8B45-844C8AD83581}">
      <dgm:prSet/>
      <dgm:spPr/>
      <dgm:t>
        <a:bodyPr/>
        <a:lstStyle/>
        <a:p>
          <a:endParaRPr lang="ru-RU"/>
        </a:p>
      </dgm:t>
    </dgm:pt>
    <dgm:pt modelId="{B9F732BC-4B14-4663-B150-05D1CCFC0D60}" type="sibTrans" cxnId="{E79FAE17-D342-4DC8-8B45-844C8AD83581}">
      <dgm:prSet/>
      <dgm:spPr/>
      <dgm:t>
        <a:bodyPr/>
        <a:lstStyle/>
        <a:p>
          <a:endParaRPr lang="ru-RU"/>
        </a:p>
      </dgm:t>
    </dgm:pt>
    <dgm:pt modelId="{6AB9C6AE-89C9-4DDC-ABF2-A1B11E21A8C8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Сбор заявлений и доверенностей;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8C6B9863-B8D8-4AB4-940E-321F1336E190}" type="parTrans" cxnId="{38FB32F1-EAB2-441E-B8DC-6D46D00FF7A5}">
      <dgm:prSet/>
      <dgm:spPr/>
      <dgm:t>
        <a:bodyPr/>
        <a:lstStyle/>
        <a:p>
          <a:endParaRPr lang="ru-RU"/>
        </a:p>
      </dgm:t>
    </dgm:pt>
    <dgm:pt modelId="{B78395A6-E7DD-4178-B86D-CF26BEADA0FE}" type="sibTrans" cxnId="{38FB32F1-EAB2-441E-B8DC-6D46D00FF7A5}">
      <dgm:prSet/>
      <dgm:spPr/>
      <dgm:t>
        <a:bodyPr/>
        <a:lstStyle/>
        <a:p>
          <a:endParaRPr lang="ru-RU"/>
        </a:p>
      </dgm:t>
    </dgm:pt>
    <dgm:pt modelId="{69BC3C68-C88D-4812-9ADA-36ACE39D2840}">
      <dgm:prSet phldrT="[Текст]" custT="1"/>
      <dgm:spPr>
        <a:gradFill flip="none"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/>
            <a:t>Дополнительные мероприятия</a:t>
          </a:r>
          <a:endParaRPr lang="ru-RU" sz="1800" dirty="0"/>
        </a:p>
      </dgm:t>
    </dgm:pt>
    <dgm:pt modelId="{455C2ED4-2197-432A-912B-5FE13B432067}" type="parTrans" cxnId="{47782BFE-96ED-4F8D-A5CB-A35D698D884D}">
      <dgm:prSet/>
      <dgm:spPr/>
      <dgm:t>
        <a:bodyPr/>
        <a:lstStyle/>
        <a:p>
          <a:endParaRPr lang="ru-RU"/>
        </a:p>
      </dgm:t>
    </dgm:pt>
    <dgm:pt modelId="{696AE262-9885-4949-AECA-D1C7C5BBA5F6}" type="sibTrans" cxnId="{47782BFE-96ED-4F8D-A5CB-A35D698D884D}">
      <dgm:prSet/>
      <dgm:spPr/>
      <dgm:t>
        <a:bodyPr/>
        <a:lstStyle/>
        <a:p>
          <a:endParaRPr lang="ru-RU"/>
        </a:p>
      </dgm:t>
    </dgm:pt>
    <dgm:pt modelId="{88590B62-613F-4743-B530-EF18F3B22A7E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Проведение лекционных занятий для работников;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6A7CC21E-76A9-457F-872F-94C25B4C0B2D}" type="parTrans" cxnId="{7A7F0360-BB9A-4C11-AE8E-18204619B9E7}">
      <dgm:prSet/>
      <dgm:spPr/>
      <dgm:t>
        <a:bodyPr/>
        <a:lstStyle/>
        <a:p>
          <a:endParaRPr lang="ru-RU"/>
        </a:p>
      </dgm:t>
    </dgm:pt>
    <dgm:pt modelId="{5F35EFD6-8349-4E30-9D84-017F3286B117}" type="sibTrans" cxnId="{7A7F0360-BB9A-4C11-AE8E-18204619B9E7}">
      <dgm:prSet/>
      <dgm:spPr/>
      <dgm:t>
        <a:bodyPr/>
        <a:lstStyle/>
        <a:p>
          <a:endParaRPr lang="ru-RU"/>
        </a:p>
      </dgm:t>
    </dgm:pt>
    <dgm:pt modelId="{386B771A-B250-41C5-BE2E-3FABA3036B1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Настройка платежной инфраструктуры;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22A0A0C7-2244-485C-AC22-3D266B8EABD2}" type="parTrans" cxnId="{23D7FDB0-8351-40F6-A2C8-4463B63FD58F}">
      <dgm:prSet/>
      <dgm:spPr/>
      <dgm:t>
        <a:bodyPr/>
        <a:lstStyle/>
        <a:p>
          <a:endParaRPr lang="ru-RU"/>
        </a:p>
      </dgm:t>
    </dgm:pt>
    <dgm:pt modelId="{E6A0131D-1746-4AD5-BC80-9AE8487F01D8}" type="sibTrans" cxnId="{23D7FDB0-8351-40F6-A2C8-4463B63FD58F}">
      <dgm:prSet/>
      <dgm:spPr/>
      <dgm:t>
        <a:bodyPr/>
        <a:lstStyle/>
        <a:p>
          <a:endParaRPr lang="ru-RU"/>
        </a:p>
      </dgm:t>
    </dgm:pt>
    <dgm:pt modelId="{21FF6C81-7CDB-47FB-9217-A377F0E11FCC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Подготовка и направление документов в банк;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4683FED4-EF50-4A7E-A869-7BDEB050DAAC}" type="parTrans" cxnId="{0B1F6081-2560-44A8-B058-0287C5CEDC58}">
      <dgm:prSet/>
      <dgm:spPr/>
      <dgm:t>
        <a:bodyPr/>
        <a:lstStyle/>
        <a:p>
          <a:endParaRPr lang="ru-RU"/>
        </a:p>
      </dgm:t>
    </dgm:pt>
    <dgm:pt modelId="{6EE15035-2A63-406D-B446-DB2EE0EE736F}" type="sibTrans" cxnId="{0B1F6081-2560-44A8-B058-0287C5CEDC58}">
      <dgm:prSet/>
      <dgm:spPr/>
      <dgm:t>
        <a:bodyPr/>
        <a:lstStyle/>
        <a:p>
          <a:endParaRPr lang="ru-RU"/>
        </a:p>
      </dgm:t>
    </dgm:pt>
    <dgm:pt modelId="{5E791FDF-7449-45D1-8CAE-2533429D6F6D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Получение от банка информации о готовности карт и открытии счетов;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BBE82A90-03CC-48E6-8140-B6B089F21527}" type="parTrans" cxnId="{CF903B69-1F48-4571-9A28-ADF40105EF80}">
      <dgm:prSet/>
      <dgm:spPr/>
      <dgm:t>
        <a:bodyPr/>
        <a:lstStyle/>
        <a:p>
          <a:endParaRPr lang="ru-RU"/>
        </a:p>
      </dgm:t>
    </dgm:pt>
    <dgm:pt modelId="{9914440F-FDA6-42CF-B1F9-0431EDAA1C73}" type="sibTrans" cxnId="{CF903B69-1F48-4571-9A28-ADF40105EF80}">
      <dgm:prSet/>
      <dgm:spPr/>
      <dgm:t>
        <a:bodyPr/>
        <a:lstStyle/>
        <a:p>
          <a:endParaRPr lang="ru-RU"/>
        </a:p>
      </dgm:t>
    </dgm:pt>
    <dgm:pt modelId="{546A634B-87D8-4FA4-A927-E4CAFE7F94F6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Организация выездных выдач карт.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ABFFF341-80FB-42CC-9C61-4EDA9A34AFE8}" type="parTrans" cxnId="{3B584756-EC21-4844-8A26-1D1E5EC436B0}">
      <dgm:prSet/>
      <dgm:spPr/>
      <dgm:t>
        <a:bodyPr/>
        <a:lstStyle/>
        <a:p>
          <a:endParaRPr lang="ru-RU"/>
        </a:p>
      </dgm:t>
    </dgm:pt>
    <dgm:pt modelId="{42E58A27-C37F-4B5C-B6C5-C6FE814EE890}" type="sibTrans" cxnId="{3B584756-EC21-4844-8A26-1D1E5EC436B0}">
      <dgm:prSet/>
      <dgm:spPr/>
      <dgm:t>
        <a:bodyPr/>
        <a:lstStyle/>
        <a:p>
          <a:endParaRPr lang="ru-RU"/>
        </a:p>
      </dgm:t>
    </dgm:pt>
    <dgm:pt modelId="{73A062A0-2916-4135-937A-30D2F8DD2A3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Bef>
              <a:spcPts val="1200"/>
            </a:spcBef>
          </a:pPr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Внесение изменений в зарплатный договор и внутренние документы;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BE9DAF61-B69E-4C48-85B9-AA3DE687B3BE}" type="parTrans" cxnId="{616E6E3B-BE6F-4965-A05F-5C95DD2D0FE1}">
      <dgm:prSet/>
      <dgm:spPr/>
      <dgm:t>
        <a:bodyPr/>
        <a:lstStyle/>
        <a:p>
          <a:endParaRPr lang="ru-RU"/>
        </a:p>
      </dgm:t>
    </dgm:pt>
    <dgm:pt modelId="{2208357D-5B33-4D22-B20A-81B6905E4D2D}" type="sibTrans" cxnId="{616E6E3B-BE6F-4965-A05F-5C95DD2D0FE1}">
      <dgm:prSet/>
      <dgm:spPr/>
      <dgm:t>
        <a:bodyPr/>
        <a:lstStyle/>
        <a:p>
          <a:endParaRPr lang="ru-RU"/>
        </a:p>
      </dgm:t>
    </dgm:pt>
    <dgm:pt modelId="{96A04BF5-34D7-47F2-8E6D-ED5963C423CE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Сбор заявлений о перечислении заработной платы на карты МИР;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CF0ABAD1-04E6-47F6-82F8-823EFB315B2D}" type="parTrans" cxnId="{05D26A0D-CF92-4985-BE42-3F51CAD9D048}">
      <dgm:prSet/>
      <dgm:spPr/>
      <dgm:t>
        <a:bodyPr/>
        <a:lstStyle/>
        <a:p>
          <a:endParaRPr lang="ru-RU"/>
        </a:p>
      </dgm:t>
    </dgm:pt>
    <dgm:pt modelId="{A8DEF533-B831-4F4A-9446-4326256E72F6}" type="sibTrans" cxnId="{05D26A0D-CF92-4985-BE42-3F51CAD9D048}">
      <dgm:prSet/>
      <dgm:spPr/>
      <dgm:t>
        <a:bodyPr/>
        <a:lstStyle/>
        <a:p>
          <a:endParaRPr lang="ru-RU"/>
        </a:p>
      </dgm:t>
    </dgm:pt>
    <dgm:pt modelId="{A2FD3147-B25B-448B-A28A-F6FCB98F8A5E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Bef>
              <a:spcPts val="1200"/>
            </a:spcBef>
          </a:pPr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Получение от банка образцов бланков документов.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F7700FBB-559D-4EE7-AD14-32B72A9EA6D2}" type="parTrans" cxnId="{3C913347-F568-499E-9D47-6704261518E8}">
      <dgm:prSet/>
      <dgm:spPr/>
      <dgm:t>
        <a:bodyPr/>
        <a:lstStyle/>
        <a:p>
          <a:endParaRPr lang="ru-RU"/>
        </a:p>
      </dgm:t>
    </dgm:pt>
    <dgm:pt modelId="{618252D6-9F82-4BEF-8ED2-C2FD3C24F678}" type="sibTrans" cxnId="{3C913347-F568-499E-9D47-6704261518E8}">
      <dgm:prSet/>
      <dgm:spPr/>
      <dgm:t>
        <a:bodyPr/>
        <a:lstStyle/>
        <a:p>
          <a:endParaRPr lang="ru-RU"/>
        </a:p>
      </dgm:t>
    </dgm:pt>
    <dgm:pt modelId="{8958E654-35EC-470E-98C7-982305795A80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Постоянная информационная поддержка работников - клиентов.</a:t>
          </a:r>
          <a:endParaRPr lang="ru-RU" sz="15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gm:t>
    </dgm:pt>
    <dgm:pt modelId="{79B2991E-0DFF-496A-B2A1-FD86E30EEC90}" type="parTrans" cxnId="{06EF9C72-3236-452C-ADA9-3FDF8F85AC19}">
      <dgm:prSet/>
      <dgm:spPr/>
      <dgm:t>
        <a:bodyPr/>
        <a:lstStyle/>
        <a:p>
          <a:endParaRPr lang="ru-RU"/>
        </a:p>
      </dgm:t>
    </dgm:pt>
    <dgm:pt modelId="{858F57E3-2695-4692-A089-FF6F09FDC136}" type="sibTrans" cxnId="{06EF9C72-3236-452C-ADA9-3FDF8F85AC19}">
      <dgm:prSet/>
      <dgm:spPr/>
      <dgm:t>
        <a:bodyPr/>
        <a:lstStyle/>
        <a:p>
          <a:endParaRPr lang="ru-RU"/>
        </a:p>
      </dgm:t>
    </dgm:pt>
    <dgm:pt modelId="{B0DDDD84-0869-4FFC-BBED-A0FEAD53DCB2}" type="pres">
      <dgm:prSet presAssocID="{0B94B397-34B1-46E7-890F-B717C49024C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05430A-1D84-4EC3-8471-82C42522B85C}" type="pres">
      <dgm:prSet presAssocID="{A5715E6F-2744-4D9B-8E90-80FF8D3685F9}" presName="composite" presStyleCnt="0"/>
      <dgm:spPr/>
      <dgm:t>
        <a:bodyPr/>
        <a:lstStyle/>
        <a:p>
          <a:endParaRPr lang="ru-RU"/>
        </a:p>
      </dgm:t>
    </dgm:pt>
    <dgm:pt modelId="{EE06570F-D12D-42FA-BC68-46B6621BB3A1}" type="pres">
      <dgm:prSet presAssocID="{A5715E6F-2744-4D9B-8E90-80FF8D3685F9}" presName="parTx" presStyleLbl="alignNode1" presStyleIdx="0" presStyleCnt="3" custScaleX="90156" custLinFactNeighborY="-556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9A8D3-5074-4333-A20C-EF9ED17BD7EB}" type="pres">
      <dgm:prSet presAssocID="{A5715E6F-2744-4D9B-8E90-80FF8D3685F9}" presName="desTx" presStyleLbl="alignAccFollowNode1" presStyleIdx="0" presStyleCnt="3" custScaleX="84496" custScaleY="77942" custLinFactNeighborY="-1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F8D15-4CA4-4268-84B3-7457BC6B9F64}" type="pres">
      <dgm:prSet presAssocID="{09C6A29E-8088-462C-B9B5-D42B1092B884}" presName="space" presStyleCnt="0"/>
      <dgm:spPr/>
      <dgm:t>
        <a:bodyPr/>
        <a:lstStyle/>
        <a:p>
          <a:endParaRPr lang="ru-RU"/>
        </a:p>
      </dgm:t>
    </dgm:pt>
    <dgm:pt modelId="{1875B028-A883-4DCA-838C-5A4B4A554E17}" type="pres">
      <dgm:prSet presAssocID="{06C10A51-F925-4DFC-976D-A2EDC8A2AD7B}" presName="composite" presStyleCnt="0"/>
      <dgm:spPr/>
      <dgm:t>
        <a:bodyPr/>
        <a:lstStyle/>
        <a:p>
          <a:endParaRPr lang="ru-RU"/>
        </a:p>
      </dgm:t>
    </dgm:pt>
    <dgm:pt modelId="{381912AE-83E4-401D-9E6B-FA03CE316590}" type="pres">
      <dgm:prSet presAssocID="{06C10A51-F925-4DFC-976D-A2EDC8A2AD7B}" presName="parTx" presStyleLbl="alignNode1" presStyleIdx="1" presStyleCnt="3" custScaleX="90146" custLinFactNeighborY="-397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A1812-4C82-436F-A618-7A22F6555C7F}" type="pres">
      <dgm:prSet presAssocID="{06C10A51-F925-4DFC-976D-A2EDC8A2AD7B}" presName="desTx" presStyleLbl="alignAccFollowNode1" presStyleIdx="1" presStyleCnt="3" custScaleX="87910" custScaleY="106277" custLinFactNeighborX="823" custLinFactNeighborY="3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C9E60-E59A-44A6-BC0C-BDEA9C883F95}" type="pres">
      <dgm:prSet presAssocID="{4CC79684-C9EC-4F95-9F51-0FF90B7ED330}" presName="space" presStyleCnt="0"/>
      <dgm:spPr/>
      <dgm:t>
        <a:bodyPr/>
        <a:lstStyle/>
        <a:p>
          <a:endParaRPr lang="ru-RU"/>
        </a:p>
      </dgm:t>
    </dgm:pt>
    <dgm:pt modelId="{E2234FC7-5ED1-4758-98DE-251F76754A1E}" type="pres">
      <dgm:prSet presAssocID="{69BC3C68-C88D-4812-9ADA-36ACE39D2840}" presName="composite" presStyleCnt="0"/>
      <dgm:spPr/>
      <dgm:t>
        <a:bodyPr/>
        <a:lstStyle/>
        <a:p>
          <a:endParaRPr lang="ru-RU"/>
        </a:p>
      </dgm:t>
    </dgm:pt>
    <dgm:pt modelId="{D1C7A286-E683-4364-B15F-5F9557A4E958}" type="pres">
      <dgm:prSet presAssocID="{69BC3C68-C88D-4812-9ADA-36ACE39D2840}" presName="parTx" presStyleLbl="alignNode1" presStyleIdx="2" presStyleCnt="3" custScaleX="90146" custLinFactNeighborY="-439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86BA2-C860-4499-9E7F-570A9EBD67C6}" type="pres">
      <dgm:prSet presAssocID="{69BC3C68-C88D-4812-9ADA-36ACE39D2840}" presName="desTx" presStyleLbl="alignAccFollowNode1" presStyleIdx="2" presStyleCnt="3" custScaleX="84496" custLinFactNeighborX="-423" custLinFactNeighborY="-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FB32F1-EAB2-441E-B8DC-6D46D00FF7A5}" srcId="{06C10A51-F925-4DFC-976D-A2EDC8A2AD7B}" destId="{6AB9C6AE-89C9-4DDC-ABF2-A1B11E21A8C8}" srcOrd="1" destOrd="0" parTransId="{8C6B9863-B8D8-4AB4-940E-321F1336E190}" sibTransId="{B78395A6-E7DD-4178-B86D-CF26BEADA0FE}"/>
    <dgm:cxn modelId="{3C913347-F568-499E-9D47-6704261518E8}" srcId="{A5715E6F-2744-4D9B-8E90-80FF8D3685F9}" destId="{A2FD3147-B25B-448B-A28A-F6FCB98F8A5E}" srcOrd="2" destOrd="0" parTransId="{F7700FBB-559D-4EE7-AD14-32B72A9EA6D2}" sibTransId="{618252D6-9F82-4BEF-8ED2-C2FD3C24F678}"/>
    <dgm:cxn modelId="{A59C16A6-BEB8-4F93-8935-A7057C10C100}" type="presOf" srcId="{0B94B397-34B1-46E7-890F-B717C49024C1}" destId="{B0DDDD84-0869-4FFC-BBED-A0FEAD53DCB2}" srcOrd="0" destOrd="0" presId="urn:microsoft.com/office/officeart/2005/8/layout/hList1"/>
    <dgm:cxn modelId="{06EF9C72-3236-452C-ADA9-3FDF8F85AC19}" srcId="{69BC3C68-C88D-4812-9ADA-36ACE39D2840}" destId="{8958E654-35EC-470E-98C7-982305795A80}" srcOrd="3" destOrd="0" parTransId="{79B2991E-0DFF-496A-B2A1-FD86E30EEC90}" sibTransId="{858F57E3-2695-4692-A089-FF6F09FDC136}"/>
    <dgm:cxn modelId="{E79FAE17-D342-4DC8-8B45-844C8AD83581}" srcId="{06C10A51-F925-4DFC-976D-A2EDC8A2AD7B}" destId="{8B353EE4-0330-4EB2-970A-67926C014E23}" srcOrd="0" destOrd="0" parTransId="{3A073C85-73BE-473B-950E-45F076416B23}" sibTransId="{B9F732BC-4B14-4663-B150-05D1CCFC0D60}"/>
    <dgm:cxn modelId="{3B584756-EC21-4844-8A26-1D1E5EC436B0}" srcId="{06C10A51-F925-4DFC-976D-A2EDC8A2AD7B}" destId="{546A634B-87D8-4FA4-A927-E4CAFE7F94F6}" srcOrd="4" destOrd="0" parTransId="{ABFFF341-80FB-42CC-9C61-4EDA9A34AFE8}" sibTransId="{42E58A27-C37F-4B5C-B6C5-C6FE814EE890}"/>
    <dgm:cxn modelId="{36ABBC8C-1FA0-4C92-9B6F-ED68E7F6F292}" type="presOf" srcId="{A5715E6F-2744-4D9B-8E90-80FF8D3685F9}" destId="{EE06570F-D12D-42FA-BC68-46B6621BB3A1}" srcOrd="0" destOrd="0" presId="urn:microsoft.com/office/officeart/2005/8/layout/hList1"/>
    <dgm:cxn modelId="{A82232E4-ADEB-481D-B795-A1705C013C0C}" type="presOf" srcId="{5E791FDF-7449-45D1-8CAE-2533429D6F6D}" destId="{66CA1812-4C82-436F-A618-7A22F6555C7F}" srcOrd="0" destOrd="3" presId="urn:microsoft.com/office/officeart/2005/8/layout/hList1"/>
    <dgm:cxn modelId="{7A7F0360-BB9A-4C11-AE8E-18204619B9E7}" srcId="{69BC3C68-C88D-4812-9ADA-36ACE39D2840}" destId="{88590B62-613F-4743-B530-EF18F3B22A7E}" srcOrd="0" destOrd="0" parTransId="{6A7CC21E-76A9-457F-872F-94C25B4C0B2D}" sibTransId="{5F35EFD6-8349-4E30-9D84-017F3286B117}"/>
    <dgm:cxn modelId="{FF9B4835-DBF7-4F35-BC1A-61E6C92CB17C}" type="presOf" srcId="{96A04BF5-34D7-47F2-8E6D-ED5963C423CE}" destId="{11686BA2-C860-4499-9E7F-570A9EBD67C6}" srcOrd="0" destOrd="2" presId="urn:microsoft.com/office/officeart/2005/8/layout/hList1"/>
    <dgm:cxn modelId="{8F869830-8EA8-46A4-A62E-E3FDA32AE69E}" type="presOf" srcId="{386B771A-B250-41C5-BE2E-3FABA3036B1A}" destId="{11686BA2-C860-4499-9E7F-570A9EBD67C6}" srcOrd="0" destOrd="1" presId="urn:microsoft.com/office/officeart/2005/8/layout/hList1"/>
    <dgm:cxn modelId="{45CFD740-BFAE-419C-BF0B-3AF78F8166A3}" srcId="{A5715E6F-2744-4D9B-8E90-80FF8D3685F9}" destId="{D01877D9-5B1E-4FAC-BBCA-1F45B5D9BAFD}" srcOrd="0" destOrd="0" parTransId="{5B081711-F84D-4BFC-8124-82422F5BC8B0}" sibTransId="{4A96456A-EF5C-4BDE-9727-5B5AD1E87220}"/>
    <dgm:cxn modelId="{2E0F603F-EE68-4DA2-AF54-D4D0E0F60527}" type="presOf" srcId="{06C10A51-F925-4DFC-976D-A2EDC8A2AD7B}" destId="{381912AE-83E4-401D-9E6B-FA03CE316590}" srcOrd="0" destOrd="0" presId="urn:microsoft.com/office/officeart/2005/8/layout/hList1"/>
    <dgm:cxn modelId="{0B1F6081-2560-44A8-B058-0287C5CEDC58}" srcId="{06C10A51-F925-4DFC-976D-A2EDC8A2AD7B}" destId="{21FF6C81-7CDB-47FB-9217-A377F0E11FCC}" srcOrd="2" destOrd="0" parTransId="{4683FED4-EF50-4A7E-A869-7BDEB050DAAC}" sibTransId="{6EE15035-2A63-406D-B446-DB2EE0EE736F}"/>
    <dgm:cxn modelId="{616E6E3B-BE6F-4965-A05F-5C95DD2D0FE1}" srcId="{A5715E6F-2744-4D9B-8E90-80FF8D3685F9}" destId="{73A062A0-2916-4135-937A-30D2F8DD2A30}" srcOrd="1" destOrd="0" parTransId="{BE9DAF61-B69E-4C48-85B9-AA3DE687B3BE}" sibTransId="{2208357D-5B33-4D22-B20A-81B6905E4D2D}"/>
    <dgm:cxn modelId="{05D26A0D-CF92-4985-BE42-3F51CAD9D048}" srcId="{69BC3C68-C88D-4812-9ADA-36ACE39D2840}" destId="{96A04BF5-34D7-47F2-8E6D-ED5963C423CE}" srcOrd="2" destOrd="0" parTransId="{CF0ABAD1-04E6-47F6-82F8-823EFB315B2D}" sibTransId="{A8DEF533-B831-4F4A-9446-4326256E72F6}"/>
    <dgm:cxn modelId="{23D7FDB0-8351-40F6-A2C8-4463B63FD58F}" srcId="{69BC3C68-C88D-4812-9ADA-36ACE39D2840}" destId="{386B771A-B250-41C5-BE2E-3FABA3036B1A}" srcOrd="1" destOrd="0" parTransId="{22A0A0C7-2244-485C-AC22-3D266B8EABD2}" sibTransId="{E6A0131D-1746-4AD5-BC80-9AE8487F01D8}"/>
    <dgm:cxn modelId="{503A8D0E-6056-413F-B5F9-64FE85E78608}" srcId="{0B94B397-34B1-46E7-890F-B717C49024C1}" destId="{06C10A51-F925-4DFC-976D-A2EDC8A2AD7B}" srcOrd="1" destOrd="0" parTransId="{79AD4F7E-9831-4786-86E6-33CA08FFB124}" sibTransId="{4CC79684-C9EC-4F95-9F51-0FF90B7ED330}"/>
    <dgm:cxn modelId="{BB212303-AB76-4214-9EA9-99C7D5EE3177}" type="presOf" srcId="{8B353EE4-0330-4EB2-970A-67926C014E23}" destId="{66CA1812-4C82-436F-A618-7A22F6555C7F}" srcOrd="0" destOrd="0" presId="urn:microsoft.com/office/officeart/2005/8/layout/hList1"/>
    <dgm:cxn modelId="{CF903B69-1F48-4571-9A28-ADF40105EF80}" srcId="{06C10A51-F925-4DFC-976D-A2EDC8A2AD7B}" destId="{5E791FDF-7449-45D1-8CAE-2533429D6F6D}" srcOrd="3" destOrd="0" parTransId="{BBE82A90-03CC-48E6-8140-B6B089F21527}" sibTransId="{9914440F-FDA6-42CF-B1F9-0431EDAA1C73}"/>
    <dgm:cxn modelId="{B23580E6-0B51-4128-A501-DFE8DF2D8B97}" type="presOf" srcId="{21FF6C81-7CDB-47FB-9217-A377F0E11FCC}" destId="{66CA1812-4C82-436F-A618-7A22F6555C7F}" srcOrd="0" destOrd="2" presId="urn:microsoft.com/office/officeart/2005/8/layout/hList1"/>
    <dgm:cxn modelId="{402D692D-0785-486A-948F-5ED3A9E551A2}" srcId="{0B94B397-34B1-46E7-890F-B717C49024C1}" destId="{A5715E6F-2744-4D9B-8E90-80FF8D3685F9}" srcOrd="0" destOrd="0" parTransId="{D3C6EAE8-5102-44ED-ADFF-478D56F58E5C}" sibTransId="{09C6A29E-8088-462C-B9B5-D42B1092B884}"/>
    <dgm:cxn modelId="{C0CF5444-B49B-47CA-82CB-56681ECB0095}" type="presOf" srcId="{73A062A0-2916-4135-937A-30D2F8DD2A30}" destId="{C0A9A8D3-5074-4333-A20C-EF9ED17BD7EB}" srcOrd="0" destOrd="1" presId="urn:microsoft.com/office/officeart/2005/8/layout/hList1"/>
    <dgm:cxn modelId="{F997AE15-B948-4FAC-AD46-C4C067CEF923}" type="presOf" srcId="{69BC3C68-C88D-4812-9ADA-36ACE39D2840}" destId="{D1C7A286-E683-4364-B15F-5F9557A4E958}" srcOrd="0" destOrd="0" presId="urn:microsoft.com/office/officeart/2005/8/layout/hList1"/>
    <dgm:cxn modelId="{537A764D-ECDD-46D4-AA44-9C0B09BFBB5D}" type="presOf" srcId="{6AB9C6AE-89C9-4DDC-ABF2-A1B11E21A8C8}" destId="{66CA1812-4C82-436F-A618-7A22F6555C7F}" srcOrd="0" destOrd="1" presId="urn:microsoft.com/office/officeart/2005/8/layout/hList1"/>
    <dgm:cxn modelId="{488D4BF2-A6EA-46A4-8BE1-82B6399CD7C0}" type="presOf" srcId="{A2FD3147-B25B-448B-A28A-F6FCB98F8A5E}" destId="{C0A9A8D3-5074-4333-A20C-EF9ED17BD7EB}" srcOrd="0" destOrd="2" presId="urn:microsoft.com/office/officeart/2005/8/layout/hList1"/>
    <dgm:cxn modelId="{47782BFE-96ED-4F8D-A5CB-A35D698D884D}" srcId="{0B94B397-34B1-46E7-890F-B717C49024C1}" destId="{69BC3C68-C88D-4812-9ADA-36ACE39D2840}" srcOrd="2" destOrd="0" parTransId="{455C2ED4-2197-432A-912B-5FE13B432067}" sibTransId="{696AE262-9885-4949-AECA-D1C7C5BBA5F6}"/>
    <dgm:cxn modelId="{65DB9089-6F2C-445E-9D63-A3F48982DE80}" type="presOf" srcId="{88590B62-613F-4743-B530-EF18F3B22A7E}" destId="{11686BA2-C860-4499-9E7F-570A9EBD67C6}" srcOrd="0" destOrd="0" presId="urn:microsoft.com/office/officeart/2005/8/layout/hList1"/>
    <dgm:cxn modelId="{BC9A8678-35A8-45DC-8D29-8A701DCB8B3B}" type="presOf" srcId="{546A634B-87D8-4FA4-A927-E4CAFE7F94F6}" destId="{66CA1812-4C82-436F-A618-7A22F6555C7F}" srcOrd="0" destOrd="4" presId="urn:microsoft.com/office/officeart/2005/8/layout/hList1"/>
    <dgm:cxn modelId="{42C86067-113A-4E81-9767-038BFEC00F17}" type="presOf" srcId="{8958E654-35EC-470E-98C7-982305795A80}" destId="{11686BA2-C860-4499-9E7F-570A9EBD67C6}" srcOrd="0" destOrd="3" presId="urn:microsoft.com/office/officeart/2005/8/layout/hList1"/>
    <dgm:cxn modelId="{866F95FF-75E3-43BB-9CBA-EFDF66F2F229}" type="presOf" srcId="{D01877D9-5B1E-4FAC-BBCA-1F45B5D9BAFD}" destId="{C0A9A8D3-5074-4333-A20C-EF9ED17BD7EB}" srcOrd="0" destOrd="0" presId="urn:microsoft.com/office/officeart/2005/8/layout/hList1"/>
    <dgm:cxn modelId="{05DD9D3E-C72A-433C-9E64-C4486655CD3F}" type="presParOf" srcId="{B0DDDD84-0869-4FFC-BBED-A0FEAD53DCB2}" destId="{E405430A-1D84-4EC3-8471-82C42522B85C}" srcOrd="0" destOrd="0" presId="urn:microsoft.com/office/officeart/2005/8/layout/hList1"/>
    <dgm:cxn modelId="{F4E9F8BA-7C66-4BE2-8AC3-A1FB15591781}" type="presParOf" srcId="{E405430A-1D84-4EC3-8471-82C42522B85C}" destId="{EE06570F-D12D-42FA-BC68-46B6621BB3A1}" srcOrd="0" destOrd="0" presId="urn:microsoft.com/office/officeart/2005/8/layout/hList1"/>
    <dgm:cxn modelId="{22CB32DA-6558-4551-BE60-BE88ED711C30}" type="presParOf" srcId="{E405430A-1D84-4EC3-8471-82C42522B85C}" destId="{C0A9A8D3-5074-4333-A20C-EF9ED17BD7EB}" srcOrd="1" destOrd="0" presId="urn:microsoft.com/office/officeart/2005/8/layout/hList1"/>
    <dgm:cxn modelId="{EC0E0B64-A3E4-4771-9C08-4A064BDA6EA1}" type="presParOf" srcId="{B0DDDD84-0869-4FFC-BBED-A0FEAD53DCB2}" destId="{877F8D15-4CA4-4268-84B3-7457BC6B9F64}" srcOrd="1" destOrd="0" presId="urn:microsoft.com/office/officeart/2005/8/layout/hList1"/>
    <dgm:cxn modelId="{AC8637A8-EEBC-4B89-B888-7CD33DE169B4}" type="presParOf" srcId="{B0DDDD84-0869-4FFC-BBED-A0FEAD53DCB2}" destId="{1875B028-A883-4DCA-838C-5A4B4A554E17}" srcOrd="2" destOrd="0" presId="urn:microsoft.com/office/officeart/2005/8/layout/hList1"/>
    <dgm:cxn modelId="{C26C6039-123C-4E9B-BA04-DA19335CAB6E}" type="presParOf" srcId="{1875B028-A883-4DCA-838C-5A4B4A554E17}" destId="{381912AE-83E4-401D-9E6B-FA03CE316590}" srcOrd="0" destOrd="0" presId="urn:microsoft.com/office/officeart/2005/8/layout/hList1"/>
    <dgm:cxn modelId="{F53C3570-62AC-4F46-BFFE-B55A662071D7}" type="presParOf" srcId="{1875B028-A883-4DCA-838C-5A4B4A554E17}" destId="{66CA1812-4C82-436F-A618-7A22F6555C7F}" srcOrd="1" destOrd="0" presId="urn:microsoft.com/office/officeart/2005/8/layout/hList1"/>
    <dgm:cxn modelId="{3347A774-EBBD-4DE5-A0F3-647F8693408F}" type="presParOf" srcId="{B0DDDD84-0869-4FFC-BBED-A0FEAD53DCB2}" destId="{24DC9E60-E59A-44A6-BC0C-BDEA9C883F95}" srcOrd="3" destOrd="0" presId="urn:microsoft.com/office/officeart/2005/8/layout/hList1"/>
    <dgm:cxn modelId="{C8DDF34A-5622-4DA8-8459-91218CCC5419}" type="presParOf" srcId="{B0DDDD84-0869-4FFC-BBED-A0FEAD53DCB2}" destId="{E2234FC7-5ED1-4758-98DE-251F76754A1E}" srcOrd="4" destOrd="0" presId="urn:microsoft.com/office/officeart/2005/8/layout/hList1"/>
    <dgm:cxn modelId="{CF52833D-9DA1-43DD-9A29-409D46208416}" type="presParOf" srcId="{E2234FC7-5ED1-4758-98DE-251F76754A1E}" destId="{D1C7A286-E683-4364-B15F-5F9557A4E958}" srcOrd="0" destOrd="0" presId="urn:microsoft.com/office/officeart/2005/8/layout/hList1"/>
    <dgm:cxn modelId="{FA7EE183-B876-4778-9838-2047F2C7BBDC}" type="presParOf" srcId="{E2234FC7-5ED1-4758-98DE-251F76754A1E}" destId="{11686BA2-C860-4499-9E7F-570A9EBD67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F69B8B-FFC0-49DB-A59C-2DCDA54DE588}">
      <dsp:nvSpPr>
        <dsp:cNvPr id="0" name=""/>
        <dsp:cNvSpPr/>
      </dsp:nvSpPr>
      <dsp:spPr>
        <a:xfrm>
          <a:off x="3522252" y="102605"/>
          <a:ext cx="1430996" cy="31680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20000"/>
            <a:lumOff val="80000"/>
          </a:schemeClr>
        </a:solidFill>
        <a:ln w="28575">
          <a:solidFill>
            <a:srgbClr val="953735"/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3522252" y="142206"/>
        <a:ext cx="1312194" cy="237603"/>
      </dsp:txXfrm>
    </dsp:sp>
    <dsp:sp modelId="{7BA8D4BF-E447-4887-A58A-EEBF0BC5DDD5}">
      <dsp:nvSpPr>
        <dsp:cNvPr id="0" name=""/>
        <dsp:cNvSpPr/>
      </dsp:nvSpPr>
      <dsp:spPr>
        <a:xfrm>
          <a:off x="0" y="2977"/>
          <a:ext cx="3450262" cy="516062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 01.07.2017</a:t>
          </a:r>
          <a:endParaRPr lang="ru-RU" sz="2600" kern="1200" dirty="0"/>
        </a:p>
      </dsp:txBody>
      <dsp:txXfrm>
        <a:off x="25192" y="28169"/>
        <a:ext cx="3399878" cy="465678"/>
      </dsp:txXfrm>
    </dsp:sp>
    <dsp:sp modelId="{B8389E3B-E66F-4C08-8B44-434F8CB271EC}">
      <dsp:nvSpPr>
        <dsp:cNvPr id="0" name=""/>
        <dsp:cNvSpPr/>
      </dsp:nvSpPr>
      <dsp:spPr>
        <a:xfrm>
          <a:off x="3513039" y="770032"/>
          <a:ext cx="2525902" cy="3176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40000"/>
            <a:lumOff val="60000"/>
          </a:schemeClr>
        </a:solidFill>
        <a:ln w="28575">
          <a:solidFill>
            <a:schemeClr val="accent6">
              <a:lumMod val="75000"/>
            </a:schemeClr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114300" lvl="1" indent="-114300" algn="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95,2%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13039" y="809735"/>
        <a:ext cx="2406793" cy="238217"/>
      </dsp:txXfrm>
    </dsp:sp>
    <dsp:sp modelId="{1099C158-27ED-4B23-A9CF-E9F50889E8F6}">
      <dsp:nvSpPr>
        <dsp:cNvPr id="0" name=""/>
        <dsp:cNvSpPr/>
      </dsp:nvSpPr>
      <dsp:spPr>
        <a:xfrm>
          <a:off x="0" y="669465"/>
          <a:ext cx="3450262" cy="516879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 01.06.2017</a:t>
          </a:r>
          <a:endParaRPr lang="ru-RU" sz="2600" kern="1200" dirty="0"/>
        </a:p>
      </dsp:txBody>
      <dsp:txXfrm>
        <a:off x="25232" y="694697"/>
        <a:ext cx="3399798" cy="466415"/>
      </dsp:txXfrm>
    </dsp:sp>
    <dsp:sp modelId="{17A6C7AA-63FF-4B17-9534-23B7DD7F80EA}">
      <dsp:nvSpPr>
        <dsp:cNvPr id="0" name=""/>
        <dsp:cNvSpPr/>
      </dsp:nvSpPr>
      <dsp:spPr>
        <a:xfrm>
          <a:off x="3513074" y="1361783"/>
          <a:ext cx="3388537" cy="319273"/>
        </a:xfrm>
        <a:prstGeom prst="rightArrow">
          <a:avLst>
            <a:gd name="adj1" fmla="val 75000"/>
            <a:gd name="adj2" fmla="val 50000"/>
          </a:avLst>
        </a:prstGeom>
        <a:solidFill>
          <a:srgbClr val="FFFF99"/>
        </a:solidFill>
        <a:ln w="28575">
          <a:solidFill>
            <a:srgbClr val="CCCC00"/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114300" lvl="1" indent="-114300" algn="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87,4%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13074" y="1401692"/>
        <a:ext cx="3268810" cy="239455"/>
      </dsp:txXfrm>
    </dsp:sp>
    <dsp:sp modelId="{59813C74-6115-404B-8461-FC3D74A7CD2C}">
      <dsp:nvSpPr>
        <dsp:cNvPr id="0" name=""/>
        <dsp:cNvSpPr/>
      </dsp:nvSpPr>
      <dsp:spPr>
        <a:xfrm>
          <a:off x="0" y="1288107"/>
          <a:ext cx="3450262" cy="515396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 01.05.2017</a:t>
          </a:r>
          <a:endParaRPr lang="ru-RU" sz="2600" kern="1200" dirty="0"/>
        </a:p>
      </dsp:txBody>
      <dsp:txXfrm>
        <a:off x="25160" y="1313267"/>
        <a:ext cx="3399942" cy="465076"/>
      </dsp:txXfrm>
    </dsp:sp>
    <dsp:sp modelId="{A30ACD39-AB2A-4B0C-A094-A334EB7014E7}">
      <dsp:nvSpPr>
        <dsp:cNvPr id="0" name=""/>
        <dsp:cNvSpPr/>
      </dsp:nvSpPr>
      <dsp:spPr>
        <a:xfrm>
          <a:off x="2348805" y="2664297"/>
          <a:ext cx="1236021" cy="578923"/>
        </a:xfrm>
        <a:prstGeom prst="rightArrow">
          <a:avLst>
            <a:gd name="adj1" fmla="val 75000"/>
            <a:gd name="adj2" fmla="val 50000"/>
          </a:avLst>
        </a:prstGeom>
        <a:solidFill>
          <a:srgbClr val="24A23F">
            <a:alpha val="64000"/>
          </a:srgbClr>
        </a:solidFill>
        <a:ln w="25400" cap="flat" cmpd="sng" algn="ctr">
          <a:solidFill>
            <a:srgbClr val="006C29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81,2%</a:t>
          </a:r>
          <a:endParaRPr lang="ru-RU" sz="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48805" y="2736662"/>
        <a:ext cx="1018925" cy="434193"/>
      </dsp:txXfrm>
    </dsp:sp>
    <dsp:sp modelId="{3C6EC1A1-73C7-4C34-9DF5-623A4E565915}">
      <dsp:nvSpPr>
        <dsp:cNvPr id="0" name=""/>
        <dsp:cNvSpPr/>
      </dsp:nvSpPr>
      <dsp:spPr>
        <a:xfrm>
          <a:off x="44592" y="1955806"/>
          <a:ext cx="2163614" cy="2056301"/>
        </a:xfrm>
        <a:prstGeom prst="roundRect">
          <a:avLst/>
        </a:prstGeom>
        <a:solidFill>
          <a:srgbClr val="1F8936">
            <a:alpha val="64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20.04.2017</a:t>
          </a:r>
          <a:endParaRPr lang="ru-RU" sz="2600" kern="1200" dirty="0"/>
        </a:p>
      </dsp:txBody>
      <dsp:txXfrm>
        <a:off x="144972" y="2056186"/>
        <a:ext cx="1962854" cy="1855541"/>
      </dsp:txXfrm>
    </dsp:sp>
    <dsp:sp modelId="{52190D20-9518-471F-AA88-3FA23891ACAE}">
      <dsp:nvSpPr>
        <dsp:cNvPr id="0" name=""/>
        <dsp:cNvSpPr/>
      </dsp:nvSpPr>
      <dsp:spPr>
        <a:xfrm>
          <a:off x="3513091" y="4311915"/>
          <a:ext cx="4315657" cy="3189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rgbClr val="92B749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114300" lvl="1" indent="-114300" algn="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80,8%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13091" y="4351779"/>
        <a:ext cx="4196066" cy="239181"/>
      </dsp:txXfrm>
    </dsp:sp>
    <dsp:sp modelId="{2230E870-E82D-4C51-9533-480F1D6241B3}">
      <dsp:nvSpPr>
        <dsp:cNvPr id="0" name=""/>
        <dsp:cNvSpPr/>
      </dsp:nvSpPr>
      <dsp:spPr>
        <a:xfrm>
          <a:off x="0" y="4213074"/>
          <a:ext cx="3450262" cy="516591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01.04.2017</a:t>
          </a:r>
          <a:endParaRPr lang="ru-RU" sz="2600" kern="1200" dirty="0"/>
        </a:p>
      </dsp:txBody>
      <dsp:txXfrm>
        <a:off x="25218" y="4238292"/>
        <a:ext cx="3399826" cy="466155"/>
      </dsp:txXfrm>
    </dsp:sp>
    <dsp:sp modelId="{014CA4B4-56FD-44BA-9F2A-CBE1EB1BCEC9}">
      <dsp:nvSpPr>
        <dsp:cNvPr id="0" name=""/>
        <dsp:cNvSpPr/>
      </dsp:nvSpPr>
      <dsp:spPr>
        <a:xfrm>
          <a:off x="3513091" y="4906225"/>
          <a:ext cx="4962995" cy="29564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25400" cap="flat" cmpd="sng" algn="ctr">
          <a:solidFill>
            <a:schemeClr val="bg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114300" lvl="1" indent="-114300" algn="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68,7%</a:t>
          </a:r>
          <a:endParaRPr lang="ru-RU" sz="1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13091" y="4943181"/>
        <a:ext cx="4852128" cy="221733"/>
      </dsp:txXfrm>
    </dsp:sp>
    <dsp:sp modelId="{74CA2CCD-8369-4ECE-80F2-27A7DDF2CD10}">
      <dsp:nvSpPr>
        <dsp:cNvPr id="0" name=""/>
        <dsp:cNvSpPr/>
      </dsp:nvSpPr>
      <dsp:spPr>
        <a:xfrm>
          <a:off x="0" y="4797038"/>
          <a:ext cx="3450262" cy="516591"/>
        </a:xfrm>
        <a:prstGeom prst="roundRect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15.02.2017</a:t>
          </a:r>
          <a:endParaRPr lang="ru-RU" sz="2600" kern="1200" dirty="0"/>
        </a:p>
      </dsp:txBody>
      <dsp:txXfrm>
        <a:off x="25218" y="4822256"/>
        <a:ext cx="3399826" cy="4661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6570F-D12D-42FA-BC68-46B6621BB3A1}">
      <dsp:nvSpPr>
        <dsp:cNvPr id="0" name=""/>
        <dsp:cNvSpPr/>
      </dsp:nvSpPr>
      <dsp:spPr>
        <a:xfrm>
          <a:off x="1352" y="237374"/>
          <a:ext cx="2587715" cy="1148105"/>
        </a:xfrm>
        <a:prstGeom prst="rect">
          <a:avLst/>
        </a:prstGeom>
        <a:gradFill flip="none" rotWithShape="0">
          <a:gsLst>
            <a:gs pos="0">
              <a:srgbClr val="24A23F">
                <a:shade val="30000"/>
                <a:satMod val="115000"/>
              </a:srgbClr>
            </a:gs>
            <a:gs pos="50000">
              <a:srgbClr val="24A23F">
                <a:shade val="67500"/>
                <a:satMod val="115000"/>
              </a:srgbClr>
            </a:gs>
            <a:gs pos="100000">
              <a:srgbClr val="24A23F">
                <a:shade val="100000"/>
                <a:satMod val="115000"/>
              </a:srgbClr>
            </a:gs>
          </a:gsLst>
          <a:lin ang="16200000" scaled="1"/>
          <a:tileRect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Подготовительные мероприятия</a:t>
          </a:r>
          <a:endParaRPr lang="ru-RU" sz="1800" kern="1200" dirty="0"/>
        </a:p>
      </dsp:txBody>
      <dsp:txXfrm>
        <a:off x="1352" y="237374"/>
        <a:ext cx="2587715" cy="1148105"/>
      </dsp:txXfrm>
    </dsp:sp>
    <dsp:sp modelId="{C0A9A8D3-5074-4333-A20C-EF9ED17BD7EB}">
      <dsp:nvSpPr>
        <dsp:cNvPr id="0" name=""/>
        <dsp:cNvSpPr/>
      </dsp:nvSpPr>
      <dsp:spPr>
        <a:xfrm>
          <a:off x="82581" y="1871822"/>
          <a:ext cx="2425258" cy="219085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Рабочая встреча с представителями банка;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Внесение изменений в зарплатный договор и внутренние документы;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Получение от банка образцов бланков документов.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sp:txBody>
      <dsp:txXfrm>
        <a:off x="82581" y="1871822"/>
        <a:ext cx="2425258" cy="2190856"/>
      </dsp:txXfrm>
    </dsp:sp>
    <dsp:sp modelId="{381912AE-83E4-401D-9E6B-FA03CE316590}">
      <dsp:nvSpPr>
        <dsp:cNvPr id="0" name=""/>
        <dsp:cNvSpPr/>
      </dsp:nvSpPr>
      <dsp:spPr>
        <a:xfrm>
          <a:off x="2990905" y="220049"/>
          <a:ext cx="2587428" cy="1148105"/>
        </a:xfrm>
        <a:prstGeom prst="rect">
          <a:avLst/>
        </a:prstGeom>
        <a:solidFill>
          <a:schemeClr val="tx1">
            <a:lumMod val="65000"/>
            <a:lumOff val="35000"/>
          </a:schemeClr>
        </a:solidFill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Процесс замены карт</a:t>
          </a:r>
          <a:endParaRPr lang="ru-RU" sz="1800" kern="1200" dirty="0"/>
        </a:p>
      </dsp:txBody>
      <dsp:txXfrm>
        <a:off x="2990905" y="220049"/>
        <a:ext cx="2587428" cy="1148105"/>
      </dsp:txXfrm>
    </dsp:sp>
    <dsp:sp modelId="{66CA1812-4C82-436F-A618-7A22F6555C7F}">
      <dsp:nvSpPr>
        <dsp:cNvPr id="0" name=""/>
        <dsp:cNvSpPr/>
      </dsp:nvSpPr>
      <dsp:spPr>
        <a:xfrm>
          <a:off x="3046617" y="1847894"/>
          <a:ext cx="2523249" cy="2987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Информирование работников;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Сбор заявлений и доверенностей;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Подготовка и направление документов в банк;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Получение от банка информации о готовности карт и открытии счетов;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Организация выездных выдач карт.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sp:txBody>
      <dsp:txXfrm>
        <a:off x="3046617" y="1847894"/>
        <a:ext cx="2523249" cy="2987318"/>
      </dsp:txXfrm>
    </dsp:sp>
    <dsp:sp modelId="{D1C7A286-E683-4364-B15F-5F9557A4E958}">
      <dsp:nvSpPr>
        <dsp:cNvPr id="0" name=""/>
        <dsp:cNvSpPr/>
      </dsp:nvSpPr>
      <dsp:spPr>
        <a:xfrm>
          <a:off x="5980170" y="216019"/>
          <a:ext cx="2587428" cy="1148105"/>
        </a:xfrm>
        <a:prstGeom prst="rect">
          <a:avLst/>
        </a:prstGeom>
        <a:gradFill flip="none"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Дополнительные мероприятия</a:t>
          </a:r>
          <a:endParaRPr lang="ru-RU" sz="1800" kern="1200" dirty="0"/>
        </a:p>
      </dsp:txBody>
      <dsp:txXfrm>
        <a:off x="5980170" y="216019"/>
        <a:ext cx="2587428" cy="1148105"/>
      </dsp:txXfrm>
    </dsp:sp>
    <dsp:sp modelId="{11686BA2-C860-4499-9E7F-570A9EBD67C6}">
      <dsp:nvSpPr>
        <dsp:cNvPr id="0" name=""/>
        <dsp:cNvSpPr/>
      </dsp:nvSpPr>
      <dsp:spPr>
        <a:xfrm>
          <a:off x="6049114" y="1860480"/>
          <a:ext cx="2425258" cy="281087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Проведение лекционных занятий для работников;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Настройка платежной инфраструктуры;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Сбор заявлений о перечислении заработной платы на карты МИР;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rPr>
            <a:t>Постоянная информационная поддержка работников - клиентов.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Arial Narrow" panose="020B0606020202030204" pitchFamily="34" charset="0"/>
          </a:endParaRPr>
        </a:p>
      </dsp:txBody>
      <dsp:txXfrm>
        <a:off x="6049114" y="1860480"/>
        <a:ext cx="2425258" cy="2810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0.39993</cdr:x>
      <cdr:y>0.23376</cdr:y>
    </cdr:from>
    <cdr:to>
      <cdr:x>0.54523</cdr:x>
      <cdr:y>0.43491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l="9937" t="18062" r="9412" b="24594"/>
        <a:stretch xmlns:a="http://schemas.openxmlformats.org/drawingml/2006/main"/>
      </cdr:blipFill>
      <cdr:spPr>
        <a:xfrm xmlns:a="http://schemas.openxmlformats.org/drawingml/2006/main">
          <a:off x="3342719" y="720080"/>
          <a:ext cx="1214453" cy="619619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0.37081</cdr:y>
    </cdr:from>
    <cdr:to>
      <cdr:x>0.28889</cdr:x>
      <cdr:y>0.47471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055999"/>
          <a:ext cx="1435365" cy="57608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ru-RU" sz="1400" b="1" dirty="0" smtClean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rPr>
            <a:t>Северо-Западный ФО</a:t>
          </a:r>
          <a:endParaRPr lang="ru-RU" sz="1400" b="1" dirty="0">
            <a:solidFill>
              <a:schemeClr val="accent2">
                <a:lumMod val="75000"/>
              </a:schemeClr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pPr>
              <a:defRPr/>
            </a:pPr>
            <a:fld id="{3FF226FA-4032-477C-BDD7-8F2856178043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BDB21D57-AEE8-4FD4-A611-B7577837A2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655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0113" y="739775"/>
            <a:ext cx="4935537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5EABE-20FB-48F5-B560-75A6F980E6D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56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98204-90BB-48C9-91B8-8549160543FC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B8F77-F9F2-4CDA-924D-613163EA67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3DAE5-6D3C-4892-ADA0-D8754BB63726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1576B-CB6E-4F3D-BC41-72B56ECB9B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96A74-5562-4566-86CD-63933FC7EF0B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81C13-AD0C-4D7C-9C28-6643D33FDE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02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3022607"/>
            <a:ext cx="4124200" cy="705273"/>
          </a:xfrm>
          <a:prstGeom prst="rect">
            <a:avLst/>
          </a:prstGeom>
        </p:spPr>
        <p:txBody>
          <a:bodyPr lIns="0" tIns="0" rIns="0" bIns="0"/>
          <a:lstStyle>
            <a:lvl1pPr>
              <a:defRPr sz="3950" b="1" i="0">
                <a:solidFill>
                  <a:srgbClr val="1D1D1B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74662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"/>
            <a:ext cx="9144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Picture 12" descr="CBRF_titul-1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r="13049"/>
          <a:stretch/>
        </p:blipFill>
        <p:spPr>
          <a:xfrm>
            <a:off x="0" y="1367481"/>
            <a:ext cx="9144000" cy="2779776"/>
          </a:xfrm>
          <a:prstGeom prst="rect">
            <a:avLst/>
          </a:prstGeom>
        </p:spPr>
      </p:pic>
      <p:pic>
        <p:nvPicPr>
          <p:cNvPr id="14" name="Picture 13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33" y="-308917"/>
            <a:ext cx="3368573" cy="2015836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4105188"/>
            <a:ext cx="9144000" cy="2752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51406" y="5594867"/>
            <a:ext cx="4324864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51406" y="4118919"/>
            <a:ext cx="4324865" cy="1359244"/>
          </a:xfrm>
        </p:spPr>
        <p:txBody>
          <a:bodyPr anchor="b">
            <a:normAutofit/>
          </a:bodyPr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4576119" y="6315164"/>
            <a:ext cx="21336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Arial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411892" y="5594866"/>
            <a:ext cx="4058226" cy="665893"/>
          </a:xfrm>
        </p:spPr>
        <p:txBody>
          <a:bodyPr>
            <a:noAutofit/>
          </a:bodyPr>
          <a:lstStyle>
            <a:lvl1pPr marL="0" indent="0" algn="r">
              <a:buNone/>
              <a:defRPr sz="2000"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Введите имя автора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1299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err="1" smtClean="0"/>
              <a:t>рорлро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8437" y="336378"/>
            <a:ext cx="2676525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/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17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9144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0" descr="CBRF-Razdelite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r="9466"/>
          <a:stretch/>
        </p:blipFill>
        <p:spPr>
          <a:xfrm>
            <a:off x="0" y="1372973"/>
            <a:ext cx="9144000" cy="2755646"/>
          </a:xfrm>
          <a:prstGeom prst="rect">
            <a:avLst/>
          </a:prstGeom>
        </p:spPr>
      </p:pic>
      <p:pic>
        <p:nvPicPr>
          <p:cNvPr id="13" name="Picture 12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33" y="-308917"/>
            <a:ext cx="3368573" cy="201583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105188"/>
            <a:ext cx="9144000" cy="27528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1" y="4118920"/>
            <a:ext cx="3938587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1" y="4942705"/>
            <a:ext cx="3938587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9899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414929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8437" y="336378"/>
            <a:ext cx="2676525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/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64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8437" y="336378"/>
            <a:ext cx="2676525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/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843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8437" y="336378"/>
            <a:ext cx="2676525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/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483780" y="1648041"/>
            <a:ext cx="1266092" cy="88094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 smtClean="0">
              <a:solidFill>
                <a:srgbClr val="B9B8BA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739591" y="2088513"/>
            <a:ext cx="1224918" cy="4404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 smtClean="0">
              <a:solidFill>
                <a:srgbClr val="B9B8B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0067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DB1B6-C9F1-46DE-9BBF-1391169A3FF0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CDAF-A3DD-4041-B0E7-24F7F404B5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0595" y="1208216"/>
            <a:ext cx="4947852" cy="713946"/>
          </a:xfrm>
        </p:spPr>
        <p:txBody>
          <a:bodyPr anchor="t"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7702" y="1208217"/>
            <a:ext cx="3016947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30595" y="2114380"/>
            <a:ext cx="4947852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8437" y="336378"/>
            <a:ext cx="2676525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/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08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975DA-E5FE-4D89-B674-4C30E2446D7B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EF60B-4B30-4528-AF57-28F824FC77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73EFD-8396-445A-868C-BB1C46342DDB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07033-76D2-4610-8BE4-14A910F24B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2CEE-ADB4-4E0F-8FC0-1B7721FC34B3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F310-7D6A-4AA7-A4C3-22A06D5E88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41020-7A8E-49B1-B95A-EF385BF88F11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FD8D6-C87F-4890-B22C-FFBE53025D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57EA7-6ECD-4B4E-A954-4696038E4C92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E8B4-7C7A-413E-8D37-3DA48B6E93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CAB0C-EDC8-486E-B686-E407AB3B5844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5C44-9FFD-4F96-AB49-50ABF82D86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34737-F7E3-4CAE-A29A-06DBE8AED667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25587-7AFB-4BCC-B885-093630AD7F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3F4CD3-C046-4E5D-BED3-221C98EE76D4}" type="datetimeFigureOut">
              <a:rPr lang="ru-RU"/>
              <a:pPr>
                <a:defRPr/>
              </a:pPr>
              <a:t>21.04.2017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4F4861-9E80-49D4-B591-DD6D51B4F2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1414"/>
            <a:ext cx="8149796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736981"/>
            <a:ext cx="8149796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22469" y="344615"/>
            <a:ext cx="360178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EC4EB27-9ADE-42C2-9A98-47F5822B2EE7}" type="slidenum">
              <a:rPr lang="ru-RU" smtClean="0"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latin typeface="Arial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247136" y="838028"/>
            <a:ext cx="360405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607542" y="847553"/>
            <a:ext cx="1838067" cy="0"/>
          </a:xfrm>
          <a:prstGeom prst="line">
            <a:avLst/>
          </a:prstGeom>
          <a:ln w="285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H="1">
            <a:off x="2433638" y="838028"/>
            <a:ext cx="6344808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609600" y="307975"/>
            <a:ext cx="0" cy="53975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4273062" y="308434"/>
            <a:ext cx="0" cy="529595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697705" y="308432"/>
            <a:ext cx="347864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900" b="1" dirty="0" smtClean="0">
                <a:solidFill>
                  <a:srgbClr val="8A8A8D"/>
                </a:solidFill>
                <a:latin typeface="Arial"/>
              </a:rPr>
              <a:t>О результатах контроля состояния информационной безопасности в структурных подразделениях Северо-Западного ГУ Банка России в 2016 году, перспективах и задачах на 2017 год</a:t>
            </a:r>
            <a:endParaRPr lang="en-US" sz="900" cap="all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" name="Picture 12" descr="CBRF-Logo_20mm.png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01"/>
          <a:stretch/>
        </p:blipFill>
        <p:spPr>
          <a:xfrm>
            <a:off x="250382" y="415927"/>
            <a:ext cx="300640" cy="31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20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image" Target="../media/image7.pn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microsoft.com/office/2007/relationships/hdphoto" Target="../media/hdphoto2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11" Type="http://schemas.openxmlformats.org/officeDocument/2006/relationships/image" Target="../media/image15.gif"/><Relationship Id="rId24" Type="http://schemas.openxmlformats.org/officeDocument/2006/relationships/image" Target="../media/image28.jpe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1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Relationship Id="rId14" Type="http://schemas.openxmlformats.org/officeDocument/2006/relationships/image" Target="../media/image18.jpeg"/><Relationship Id="rId22" Type="http://schemas.openxmlformats.org/officeDocument/2006/relationships/image" Target="../media/image26.gif"/><Relationship Id="rId27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109076" y="4923347"/>
            <a:ext cx="4894972" cy="665893"/>
          </a:xfrm>
        </p:spPr>
        <p:txBody>
          <a:bodyPr/>
          <a:lstStyle/>
          <a:p>
            <a:pPr algn="l"/>
            <a:r>
              <a:rPr lang="ru-RU" sz="1800" dirty="0" smtClean="0"/>
              <a:t>Северо-Западное главное управление Центрального банка Российской Федерации</a:t>
            </a:r>
            <a:endParaRPr lang="en-US" sz="1800" dirty="0" smtClean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8809" y="5534885"/>
            <a:ext cx="8702082" cy="1350499"/>
          </a:xfrm>
        </p:spPr>
        <p:txBody>
          <a:bodyPr anchor="ctr" anchorCtr="0">
            <a:normAutofit/>
          </a:bodyPr>
          <a:lstStyle/>
          <a:p>
            <a:pPr algn="ctr"/>
            <a:r>
              <a:rPr lang="ru-RU" sz="3000" dirty="0" smtClean="0"/>
              <a:t>Карта платежной системы «МИР»: начни с себя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18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314"/>
            <a:ext cx="9180512" cy="358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7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Заголовок 5"/>
          <p:cNvSpPr txBox="1">
            <a:spLocks/>
          </p:cNvSpPr>
          <p:nvPr/>
        </p:nvSpPr>
        <p:spPr>
          <a:xfrm>
            <a:off x="4635828" y="188640"/>
            <a:ext cx="4336395" cy="873444"/>
          </a:xfrm>
          <a:prstGeom prst="rect">
            <a:avLst/>
          </a:prstGeom>
        </p:spPr>
        <p:txBody>
          <a:bodyPr/>
          <a:lstStyle/>
          <a:p>
            <a:pPr algn="r" eaLnBrk="0" hangingPunct="0">
              <a:lnSpc>
                <a:spcPct val="80000"/>
              </a:lnSpc>
              <a:defRPr/>
            </a:pPr>
            <a:r>
              <a:rPr lang="ru-RU" sz="4000" b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СЗФО</a:t>
            </a:r>
          </a:p>
          <a:p>
            <a:pPr algn="r" eaLnBrk="0" hangingPunct="0">
              <a:lnSpc>
                <a:spcPct val="80000"/>
              </a:lnSpc>
              <a:defRPr/>
            </a:pPr>
            <a:r>
              <a:rPr lang="ru-RU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b="1" spc="-9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состоянию на </a:t>
            </a:r>
            <a:r>
              <a:rPr lang="ru-RU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.0</a:t>
            </a:r>
            <a:r>
              <a:rPr lang="en-US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4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.2017 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179512" y="1514646"/>
            <a:ext cx="792426" cy="330178"/>
          </a:xfrm>
          <a:prstGeom prst="rect">
            <a:avLst/>
          </a:prstGeom>
        </p:spPr>
      </p:pic>
      <p:sp>
        <p:nvSpPr>
          <p:cNvPr id="65" name="object 15"/>
          <p:cNvSpPr txBox="1"/>
          <p:nvPr/>
        </p:nvSpPr>
        <p:spPr>
          <a:xfrm>
            <a:off x="3958354" y="7596175"/>
            <a:ext cx="3306002" cy="612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 fontAlgn="auto">
              <a:lnSpc>
                <a:spcPts val="1260"/>
              </a:lnSpc>
              <a:spcBef>
                <a:spcPts val="0"/>
              </a:spcBef>
              <a:spcAft>
                <a:spcPts val="0"/>
              </a:spcAft>
              <a:buClr>
                <a:srgbClr val="24A23F"/>
              </a:buClr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5432638" y="116632"/>
            <a:ext cx="1371610" cy="571504"/>
          </a:xfrm>
          <a:prstGeom prst="rect">
            <a:avLst/>
          </a:prstGeom>
        </p:spPr>
      </p:pic>
      <p:sp>
        <p:nvSpPr>
          <p:cNvPr id="63" name="object 15"/>
          <p:cNvSpPr txBox="1"/>
          <p:nvPr/>
        </p:nvSpPr>
        <p:spPr>
          <a:xfrm>
            <a:off x="3003214" y="1399767"/>
            <a:ext cx="1928826" cy="517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>
                <a:tab pos="714375" algn="l"/>
                <a:tab pos="1619250" algn="l"/>
              </a:tabLst>
            </a:pPr>
            <a:r>
              <a:rPr lang="ru-RU" sz="2100" b="1" dirty="0" smtClean="0">
                <a:solidFill>
                  <a:srgbClr val="24A23F"/>
                </a:solidFill>
                <a:latin typeface="Arial Narrow" pitchFamily="34" charset="0"/>
                <a:cs typeface="Arial" panose="020B0604020202020204" pitchFamily="34" charset="0"/>
              </a:rPr>
              <a:t>      Прямых участников</a:t>
            </a:r>
            <a:endParaRPr sz="2100" b="1" dirty="0">
              <a:solidFill>
                <a:srgbClr val="24A23F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24735"/>
              </p:ext>
            </p:extLst>
          </p:nvPr>
        </p:nvGraphicFramePr>
        <p:xfrm>
          <a:off x="4439821" y="1268720"/>
          <a:ext cx="4452659" cy="1280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780"/>
                <a:gridCol w="1614759"/>
                <a:gridCol w="208280"/>
                <a:gridCol w="2319840"/>
              </a:tblGrid>
              <a:tr h="25606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АО АБ РОССИЯ</a:t>
                      </a:r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ПАО Банк Санкт-Петербург</a:t>
                      </a:r>
                      <a:endParaRPr lang="ru-RU" sz="15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606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ПАО БАНК СИАБ</a:t>
                      </a:r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ПАО БАНК СГБ </a:t>
                      </a:r>
                    </a:p>
                  </a:txBody>
                  <a:tcPr/>
                </a:tc>
              </a:tr>
              <a:tr h="25606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Банк ВТБ</a:t>
                      </a:r>
                      <a:r>
                        <a:rPr lang="ru-RU" sz="15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5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anose="020B0606020202030204" pitchFamily="34" charset="0"/>
                        </a:rPr>
                        <a:t>(ПАО)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9" r="73276" b="31898"/>
          <a:stretch/>
        </p:blipFill>
        <p:spPr>
          <a:xfrm>
            <a:off x="4486530" y="1260387"/>
            <a:ext cx="381919" cy="325169"/>
          </a:xfrm>
          <a:prstGeom prst="ellipse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8"/>
          <a:stretch/>
        </p:blipFill>
        <p:spPr>
          <a:xfrm>
            <a:off x="6349405" y="1697348"/>
            <a:ext cx="304994" cy="195715"/>
          </a:xfrm>
          <a:prstGeom prst="parallelogram">
            <a:avLst>
              <a:gd name="adj" fmla="val 30393"/>
            </a:avLst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" t="7761" r="59636" b="9317"/>
          <a:stretch/>
        </p:blipFill>
        <p:spPr>
          <a:xfrm>
            <a:off x="4507779" y="1587160"/>
            <a:ext cx="317710" cy="363285"/>
          </a:xfrm>
          <a:prstGeom prst="ellipse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34" r="70556" b="28012"/>
          <a:stretch/>
        </p:blipFill>
        <p:spPr>
          <a:xfrm>
            <a:off x="6338896" y="1268720"/>
            <a:ext cx="315503" cy="400066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" t="18649" r="71367" b="36681"/>
          <a:stretch/>
        </p:blipFill>
        <p:spPr>
          <a:xfrm>
            <a:off x="6338896" y="2036351"/>
            <a:ext cx="302221" cy="248761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265841" y="1052736"/>
            <a:ext cx="8684913" cy="609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" name="object 15"/>
          <p:cNvSpPr txBox="1"/>
          <p:nvPr/>
        </p:nvSpPr>
        <p:spPr>
          <a:xfrm>
            <a:off x="3482190" y="2304748"/>
            <a:ext cx="2673986" cy="258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b="1" dirty="0" smtClean="0">
                <a:solidFill>
                  <a:srgbClr val="24A23F"/>
                </a:solidFill>
                <a:latin typeface="Arial Narrow" pitchFamily="34" charset="0"/>
                <a:cs typeface="Arial" panose="020B0604020202020204" pitchFamily="34" charset="0"/>
              </a:rPr>
              <a:t>Косвенных участников</a:t>
            </a:r>
            <a:endParaRPr sz="2100" b="1" dirty="0">
              <a:solidFill>
                <a:srgbClr val="24A23F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53" name="object 15"/>
          <p:cNvSpPr txBox="1"/>
          <p:nvPr/>
        </p:nvSpPr>
        <p:spPr>
          <a:xfrm>
            <a:off x="251520" y="4149080"/>
            <a:ext cx="3534662" cy="1754326"/>
          </a:xfrm>
          <a:prstGeom prst="rect">
            <a:avLst/>
          </a:prstGeom>
          <a:noFill/>
          <a:ln>
            <a:prstDash val="sysDot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5400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филиала иногородних кредитных организаций, действующих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СЗФО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bject 2"/>
          <p:cNvSpPr txBox="1">
            <a:spLocks/>
          </p:cNvSpPr>
          <p:nvPr/>
        </p:nvSpPr>
        <p:spPr>
          <a:xfrm>
            <a:off x="4499992" y="5077053"/>
            <a:ext cx="3258355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ru-RU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осуществляют эквайринг </a:t>
            </a:r>
            <a:r>
              <a:rPr lang="ru-RU" b="1" dirty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 ПС «Мир»</a:t>
            </a:r>
            <a:endParaRPr lang="ru-RU" b="1" kern="0" dirty="0">
              <a:solidFill>
                <a:srgbClr val="24A2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object 2"/>
          <p:cNvSpPr txBox="1">
            <a:spLocks/>
          </p:cNvSpPr>
          <p:nvPr/>
        </p:nvSpPr>
        <p:spPr>
          <a:xfrm>
            <a:off x="4499992" y="4149080"/>
            <a:ext cx="3188693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осуществляют эмиссию карт </a:t>
            </a:r>
            <a:r>
              <a:rPr lang="ru-RU" b="1" dirty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 «Мир</a:t>
            </a:r>
            <a:r>
              <a:rPr lang="ru-RU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kern="0" dirty="0">
              <a:solidFill>
                <a:srgbClr val="24A2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3923928" y="4090590"/>
            <a:ext cx="0" cy="1930698"/>
          </a:xfrm>
          <a:prstGeom prst="line">
            <a:avLst/>
          </a:prstGeom>
          <a:ln w="63500" cmpd="thickThin">
            <a:solidFill>
              <a:srgbClr val="24A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Рисунок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7" y="4797152"/>
            <a:ext cx="936105" cy="122619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915816" y="1064930"/>
            <a:ext cx="714380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24A23F"/>
                </a:solidFill>
                <a:latin typeface="Arial Narrow" pitchFamily="34" charset="0"/>
              </a:rPr>
              <a:t>5</a:t>
            </a:r>
            <a:endParaRPr lang="ru-RU" sz="4000" b="1" dirty="0">
              <a:solidFill>
                <a:srgbClr val="24A23F"/>
              </a:solidFill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54638" y="198884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24A23F"/>
                </a:solidFill>
                <a:latin typeface="Arial Narrow" pitchFamily="34" charset="0"/>
              </a:rPr>
              <a:t>16</a:t>
            </a:r>
            <a:endParaRPr lang="ru-RU" sz="4000" b="1" dirty="0">
              <a:solidFill>
                <a:srgbClr val="24A23F"/>
              </a:solidFill>
              <a:latin typeface="Arial Narrow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265841" y="4005064"/>
            <a:ext cx="8684913" cy="0"/>
          </a:xfrm>
          <a:prstGeom prst="line">
            <a:avLst/>
          </a:prstGeom>
          <a:ln w="63500" cmpd="thickThin">
            <a:solidFill>
              <a:srgbClr val="24A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трелка вправо 25"/>
          <p:cNvSpPr/>
          <p:nvPr/>
        </p:nvSpPr>
        <p:spPr>
          <a:xfrm>
            <a:off x="3923928" y="4356604"/>
            <a:ext cx="382637" cy="486427"/>
          </a:xfrm>
          <a:prstGeom prst="rightArrow">
            <a:avLst/>
          </a:prstGeom>
          <a:solidFill>
            <a:srgbClr val="24A23F"/>
          </a:solidFill>
          <a:ln>
            <a:solidFill>
              <a:srgbClr val="24A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3923928" y="5229200"/>
            <a:ext cx="382637" cy="486427"/>
          </a:xfrm>
          <a:prstGeom prst="rightArrow">
            <a:avLst/>
          </a:prstGeom>
          <a:solidFill>
            <a:srgbClr val="24A23F"/>
          </a:solidFill>
          <a:ln>
            <a:solidFill>
              <a:srgbClr val="24A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95365"/>
              </p:ext>
            </p:extLst>
          </p:nvPr>
        </p:nvGraphicFramePr>
        <p:xfrm>
          <a:off x="297780" y="2780928"/>
          <a:ext cx="8738716" cy="115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5822"/>
                <a:gridCol w="2562511"/>
                <a:gridCol w="219644"/>
                <a:gridCol w="1317863"/>
                <a:gridCol w="219644"/>
                <a:gridCol w="1830365"/>
                <a:gridCol w="366073"/>
                <a:gridCol w="1976794"/>
              </a:tblGrid>
              <a:tr h="288032"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Банк «Александровский»</a:t>
                      </a:r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Витабанк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АО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Заубер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 банк»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Энергомашбанк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</a:t>
                      </a:r>
                      <a:endParaRPr lang="ru-RU" sz="13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275730"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«БАЛТИНВЕСТБАНК»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АО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Горбанк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Банк «Таврический» (АО)</a:t>
                      </a:r>
                      <a:endParaRPr lang="ru-RU" sz="13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ЗАО «Банк ВОЛОГЖАНИН»</a:t>
                      </a:r>
                    </a:p>
                  </a:txBody>
                  <a:tcPr/>
                </a:tc>
              </a:tr>
              <a:tr h="275730"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АО Банк «Объединенный капитал»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АО Банк «ПСКБ»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ООО</a:t>
                      </a:r>
                      <a:r>
                        <a:rPr lang="ru-RU" sz="1300" baseline="0" dirty="0" smtClean="0">
                          <a:latin typeface="Arial Narrow" pitchFamily="34" charset="0"/>
                        </a:rPr>
                        <a:t> Банк ОРАНЖЕВЫЙ</a:t>
                      </a:r>
                      <a:endParaRPr lang="ru-RU" sz="130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УКБ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Новобанк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</a:t>
                      </a:r>
                    </a:p>
                  </a:txBody>
                  <a:tcPr/>
                </a:tc>
              </a:tr>
              <a:tr h="275730">
                <a:tc>
                  <a:txBody>
                    <a:bodyPr/>
                    <a:lstStyle/>
                    <a:p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Банк «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Прайм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300" dirty="0" err="1" smtClean="0">
                          <a:latin typeface="Arial Narrow" pitchFamily="34" charset="0"/>
                        </a:rPr>
                        <a:t>Финанс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 (АО)</a:t>
                      </a:r>
                      <a:endParaRPr lang="ru-RU" sz="13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err="1" smtClean="0">
                          <a:latin typeface="Arial Narrow" pitchFamily="34" charset="0"/>
                        </a:rPr>
                        <a:t>Экси-Банк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 (АО)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ПАО «Невский банк»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Arial Narrow" pitchFamily="34" charset="0"/>
                        </a:rPr>
                        <a:t>АО КБ «Северный</a:t>
                      </a:r>
                      <a:r>
                        <a:rPr lang="ru-RU" sz="1300" baseline="0" dirty="0" smtClean="0">
                          <a:latin typeface="Arial Narrow" pitchFamily="34" charset="0"/>
                        </a:rPr>
                        <a:t> кредит</a:t>
                      </a:r>
                      <a:r>
                        <a:rPr lang="ru-RU" sz="1300" dirty="0" smtClean="0">
                          <a:latin typeface="Arial Narrow" pitchFamily="34" charset="0"/>
                        </a:rPr>
                        <a:t>»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66"/>
          <a:stretch/>
        </p:blipFill>
        <p:spPr>
          <a:xfrm>
            <a:off x="3106092" y="3398516"/>
            <a:ext cx="256676" cy="318516"/>
          </a:xfrm>
          <a:prstGeom prst="ellipse">
            <a:avLst/>
          </a:prstGeom>
        </p:spPr>
      </p:pic>
      <p:pic>
        <p:nvPicPr>
          <p:cNvPr id="94" name="Picture 7" descr="E:\Любимая работа )\логотипы банков\Банки СПБ\logo экси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3413" y="3717032"/>
            <a:ext cx="350711" cy="206121"/>
          </a:xfrm>
          <a:prstGeom prst="rect">
            <a:avLst/>
          </a:prstGeom>
          <a:noFill/>
        </p:spPr>
      </p:pic>
      <p:pic>
        <p:nvPicPr>
          <p:cNvPr id="95" name="Picture 15" descr="E:\Любимая работа )\логотипы банков\Банки СПБ\вологжанин.png"/>
          <p:cNvPicPr>
            <a:picLocks noChangeAspect="1" noChangeArrowheads="1"/>
          </p:cNvPicPr>
          <p:nvPr/>
        </p:nvPicPr>
        <p:blipFill>
          <a:blip r:embed="rId12" cstate="print"/>
          <a:srcRect l="5055" t="3433" r="3950" b="3328"/>
          <a:stretch>
            <a:fillRect/>
          </a:stretch>
        </p:blipFill>
        <p:spPr bwMode="auto">
          <a:xfrm>
            <a:off x="6807825" y="3089580"/>
            <a:ext cx="258707" cy="267412"/>
          </a:xfrm>
          <a:prstGeom prst="rect">
            <a:avLst/>
          </a:prstGeom>
          <a:noFill/>
        </p:spPr>
      </p:pic>
      <p:pic>
        <p:nvPicPr>
          <p:cNvPr id="96" name="Picture 16" descr="E:\Любимая работа )\логотипы банков\Банки СПБ\северный кредит.png"/>
          <p:cNvPicPr>
            <a:picLocks noChangeAspect="1" noChangeArrowheads="1"/>
          </p:cNvPicPr>
          <p:nvPr/>
        </p:nvPicPr>
        <p:blipFill>
          <a:blip r:embed="rId13" cstate="print"/>
          <a:srcRect l="40953" t="8211" r="37193" b="51744"/>
          <a:stretch>
            <a:fillRect/>
          </a:stretch>
        </p:blipFill>
        <p:spPr bwMode="auto">
          <a:xfrm>
            <a:off x="6820244" y="3645024"/>
            <a:ext cx="246288" cy="301018"/>
          </a:xfrm>
          <a:prstGeom prst="rect">
            <a:avLst/>
          </a:prstGeom>
          <a:noFill/>
        </p:spPr>
      </p:pic>
      <p:pic>
        <p:nvPicPr>
          <p:cNvPr id="97" name="Рисунок 96" descr="витабанк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104342" y="2780930"/>
            <a:ext cx="289782" cy="289782"/>
          </a:xfrm>
          <a:prstGeom prst="rect">
            <a:avLst/>
          </a:prstGeom>
        </p:spPr>
      </p:pic>
      <p:pic>
        <p:nvPicPr>
          <p:cNvPr id="98" name="Picture 8" descr="E:\Любимая работа )\логотипы банков\Банки СПБ\logo-baltinvestbank.png"/>
          <p:cNvPicPr>
            <a:picLocks noChangeAspect="1" noChangeArrowheads="1"/>
          </p:cNvPicPr>
          <p:nvPr/>
        </p:nvPicPr>
        <p:blipFill>
          <a:blip r:embed="rId15" cstate="print"/>
          <a:srcRect l="20672" r="23958" b="36114"/>
          <a:stretch>
            <a:fillRect/>
          </a:stretch>
        </p:blipFill>
        <p:spPr bwMode="auto">
          <a:xfrm>
            <a:off x="208155" y="3140968"/>
            <a:ext cx="403405" cy="160602"/>
          </a:xfrm>
          <a:prstGeom prst="rect">
            <a:avLst/>
          </a:prstGeom>
          <a:noFill/>
        </p:spPr>
      </p:pic>
      <p:pic>
        <p:nvPicPr>
          <p:cNvPr id="99" name="Picture 5" descr="E:\Любимая работа )\логотипы банков\Банки СПБ\logo praim.png"/>
          <p:cNvPicPr>
            <a:picLocks noChangeAspect="1" noChangeArrowheads="1"/>
          </p:cNvPicPr>
          <p:nvPr/>
        </p:nvPicPr>
        <p:blipFill>
          <a:blip r:embed="rId16" cstate="print"/>
          <a:srcRect r="75046" b="11801"/>
          <a:stretch>
            <a:fillRect/>
          </a:stretch>
        </p:blipFill>
        <p:spPr bwMode="auto">
          <a:xfrm>
            <a:off x="297780" y="3717032"/>
            <a:ext cx="223150" cy="213657"/>
          </a:xfrm>
          <a:prstGeom prst="rect">
            <a:avLst/>
          </a:prstGeom>
          <a:noFill/>
        </p:spPr>
      </p:pic>
      <p:pic>
        <p:nvPicPr>
          <p:cNvPr id="100" name="Picture 2" descr="E:\Любимая работа )\логотипы банков\Банки СПБ\energomashbank2.png"/>
          <p:cNvPicPr>
            <a:picLocks noChangeAspect="1" noChangeArrowheads="1"/>
          </p:cNvPicPr>
          <p:nvPr/>
        </p:nvPicPr>
        <p:blipFill>
          <a:blip r:embed="rId17" cstate="print"/>
          <a:srcRect l="18763" t="19102" r="18009" b="20419"/>
          <a:stretch>
            <a:fillRect/>
          </a:stretch>
        </p:blipFill>
        <p:spPr bwMode="auto">
          <a:xfrm>
            <a:off x="6829477" y="2780928"/>
            <a:ext cx="237055" cy="226749"/>
          </a:xfrm>
          <a:prstGeom prst="rect">
            <a:avLst/>
          </a:prstGeom>
          <a:noFill/>
        </p:spPr>
      </p:pic>
      <p:pic>
        <p:nvPicPr>
          <p:cNvPr id="101" name="Рисунок 100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32"/>
          <a:stretch/>
        </p:blipFill>
        <p:spPr>
          <a:xfrm>
            <a:off x="3034084" y="3142679"/>
            <a:ext cx="398479" cy="214313"/>
          </a:xfrm>
          <a:prstGeom prst="rect">
            <a:avLst/>
          </a:prstGeom>
        </p:spPr>
      </p:pic>
      <p:pic>
        <p:nvPicPr>
          <p:cNvPr id="102" name="Picture 4" descr="E:\Любимая работа )\логотипы банков\Банки СПБ\logo  oranzhevii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618263" y="3377424"/>
            <a:ext cx="267600" cy="267600"/>
          </a:xfrm>
          <a:prstGeom prst="rect">
            <a:avLst/>
          </a:prstGeom>
          <a:noFill/>
        </p:spPr>
      </p:pic>
      <p:pic>
        <p:nvPicPr>
          <p:cNvPr id="103" name="Picture 12" descr="E:\Любимая работа )\логотипы банков\Банки СПБ\tavrich_logo.png"/>
          <p:cNvPicPr>
            <a:picLocks noChangeAspect="1" noChangeArrowheads="1"/>
          </p:cNvPicPr>
          <p:nvPr/>
        </p:nvPicPr>
        <p:blipFill>
          <a:blip r:embed="rId20" cstate="print"/>
          <a:srcRect t="23261" r="83684" b="18586"/>
          <a:stretch>
            <a:fillRect/>
          </a:stretch>
        </p:blipFill>
        <p:spPr bwMode="auto">
          <a:xfrm>
            <a:off x="4633386" y="3068960"/>
            <a:ext cx="200898" cy="223225"/>
          </a:xfrm>
          <a:prstGeom prst="rect">
            <a:avLst/>
          </a:prstGeom>
          <a:noFill/>
        </p:spPr>
      </p:pic>
      <p:pic>
        <p:nvPicPr>
          <p:cNvPr id="104" name="Picture 10" descr="E:\Любимая работа )\логотипы банков\Банки СПБ\okbank-logo_.jpg"/>
          <p:cNvPicPr>
            <a:picLocks noChangeAspect="1" noChangeArrowheads="1"/>
          </p:cNvPicPr>
          <p:nvPr/>
        </p:nvPicPr>
        <p:blipFill>
          <a:blip r:embed="rId21" cstate="print"/>
          <a:srcRect l="3183" t="38957" r="77453" b="40372"/>
          <a:stretch>
            <a:fillRect/>
          </a:stretch>
        </p:blipFill>
        <p:spPr bwMode="auto">
          <a:xfrm>
            <a:off x="297780" y="3356992"/>
            <a:ext cx="245529" cy="262102"/>
          </a:xfrm>
          <a:prstGeom prst="rect">
            <a:avLst/>
          </a:prstGeom>
          <a:noFill/>
        </p:spPr>
      </p:pic>
      <p:pic>
        <p:nvPicPr>
          <p:cNvPr id="105" name="Рисунок 10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29" y="2780928"/>
            <a:ext cx="219075" cy="262890"/>
          </a:xfrm>
          <a:prstGeom prst="rect">
            <a:avLst/>
          </a:prstGeom>
        </p:spPr>
      </p:pic>
      <p:pic>
        <p:nvPicPr>
          <p:cNvPr id="106" name="Picture 14" descr="E:\Любимая работа )\логотипы банков\Банки СПБ\zauber-bank.png"/>
          <p:cNvPicPr>
            <a:picLocks noChangeAspect="1" noChangeArrowheads="1"/>
          </p:cNvPicPr>
          <p:nvPr/>
        </p:nvPicPr>
        <p:blipFill>
          <a:blip r:embed="rId23" cstate="print"/>
          <a:srcRect t="37799" r="87040"/>
          <a:stretch>
            <a:fillRect/>
          </a:stretch>
        </p:blipFill>
        <p:spPr bwMode="auto">
          <a:xfrm>
            <a:off x="4618260" y="2780928"/>
            <a:ext cx="276515" cy="303342"/>
          </a:xfrm>
          <a:prstGeom prst="rect">
            <a:avLst/>
          </a:prstGeom>
          <a:noFill/>
        </p:spPr>
      </p:pic>
      <p:pic>
        <p:nvPicPr>
          <p:cNvPr id="107" name="Picture 13" descr="E:\Любимая работа )\логотипы банков\Банки СПБ\ukb_novobank_logo.gif"/>
          <p:cNvPicPr>
            <a:picLocks noChangeAspect="1" noChangeArrowheads="1"/>
          </p:cNvPicPr>
          <p:nvPr/>
        </p:nvPicPr>
        <p:blipFill>
          <a:blip r:embed="rId24" cstate="print"/>
          <a:srcRect l="24577" t="17949" r="26284" b="36691"/>
          <a:stretch>
            <a:fillRect/>
          </a:stretch>
        </p:blipFill>
        <p:spPr bwMode="auto">
          <a:xfrm>
            <a:off x="6823147" y="3420356"/>
            <a:ext cx="243385" cy="224668"/>
          </a:xfrm>
          <a:prstGeom prst="rect">
            <a:avLst/>
          </a:prstGeom>
          <a:noFill/>
        </p:spPr>
      </p:pic>
      <p:pic>
        <p:nvPicPr>
          <p:cNvPr id="108" name="Picture 9" descr="E:\Любимая работа )\логотипы банков\Банки СПБ\nevskii.png"/>
          <p:cNvPicPr>
            <a:picLocks noChangeAspect="1" noChangeArrowheads="1"/>
          </p:cNvPicPr>
          <p:nvPr/>
        </p:nvPicPr>
        <p:blipFill>
          <a:blip r:embed="rId25" cstate="print"/>
          <a:srcRect r="81320"/>
          <a:stretch>
            <a:fillRect/>
          </a:stretch>
        </p:blipFill>
        <p:spPr bwMode="auto">
          <a:xfrm>
            <a:off x="4689177" y="3686199"/>
            <a:ext cx="217115" cy="246857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23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126581"/>
            <a:ext cx="1138365" cy="71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39" y="4873150"/>
            <a:ext cx="374656" cy="115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object 15"/>
          <p:cNvSpPr txBox="1"/>
          <p:nvPr/>
        </p:nvSpPr>
        <p:spPr>
          <a:xfrm>
            <a:off x="617029" y="1196752"/>
            <a:ext cx="1650715" cy="1446550"/>
          </a:xfrm>
          <a:prstGeom prst="rect">
            <a:avLst/>
          </a:prstGeom>
          <a:noFill/>
          <a:ln>
            <a:prstDash val="sysDot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5400" b="1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кредитная организация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2483768" y="1268720"/>
            <a:ext cx="0" cy="1374582"/>
          </a:xfrm>
          <a:prstGeom prst="line">
            <a:avLst/>
          </a:prstGeom>
          <a:ln w="63500" cmpd="thickThin">
            <a:solidFill>
              <a:srgbClr val="24A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Стрелка вправо 73"/>
          <p:cNvSpPr/>
          <p:nvPr/>
        </p:nvSpPr>
        <p:spPr>
          <a:xfrm>
            <a:off x="2483768" y="1321810"/>
            <a:ext cx="382637" cy="486427"/>
          </a:xfrm>
          <a:prstGeom prst="rightArrow">
            <a:avLst/>
          </a:prstGeom>
          <a:solidFill>
            <a:srgbClr val="24A23F"/>
          </a:solidFill>
          <a:ln>
            <a:solidFill>
              <a:srgbClr val="24A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Стрелка вправо 74"/>
          <p:cNvSpPr/>
          <p:nvPr/>
        </p:nvSpPr>
        <p:spPr>
          <a:xfrm>
            <a:off x="2483768" y="2132856"/>
            <a:ext cx="382637" cy="486427"/>
          </a:xfrm>
          <a:prstGeom prst="rightArrow">
            <a:avLst/>
          </a:prstGeom>
          <a:solidFill>
            <a:srgbClr val="24A23F"/>
          </a:solidFill>
          <a:ln>
            <a:solidFill>
              <a:srgbClr val="24A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251520" y="6093296"/>
            <a:ext cx="8684913" cy="609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7" name="Таблица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59433"/>
              </p:ext>
            </p:extLst>
          </p:nvPr>
        </p:nvGraphicFramePr>
        <p:xfrm>
          <a:off x="251520" y="6309320"/>
          <a:ext cx="8684912" cy="335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8312"/>
                <a:gridCol w="432048"/>
                <a:gridCol w="3456384"/>
                <a:gridCol w="504056"/>
                <a:gridCol w="720080"/>
                <a:gridCol w="764032"/>
              </a:tblGrid>
              <a:tr h="2880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ВСЕГО</a:t>
                      </a:r>
                      <a:r>
                        <a:rPr lang="ru-RU" sz="16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 в СЗФО              </a:t>
                      </a:r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БАНКИ: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47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ФИЛИАЛЫ</a:t>
                      </a:r>
                      <a:r>
                        <a:rPr lang="ru-RU" sz="16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 ИНОГОРОДНИХ БАНКОВ:</a:t>
                      </a:r>
                      <a:endParaRPr lang="ru-RU" sz="16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155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ВСП: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3281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8" name="Стрелка вправо 77"/>
          <p:cNvSpPr/>
          <p:nvPr/>
        </p:nvSpPr>
        <p:spPr>
          <a:xfrm>
            <a:off x="1763688" y="6354138"/>
            <a:ext cx="504056" cy="2432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09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82100224"/>
              </p:ext>
            </p:extLst>
          </p:nvPr>
        </p:nvGraphicFramePr>
        <p:xfrm>
          <a:off x="194816" y="1268760"/>
          <a:ext cx="86256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CB739-9934-4D99-9CDC-DEAAAD481F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кругленный прямоугольник 7"/>
          <p:cNvSpPr>
            <a:spLocks/>
          </p:cNvSpPr>
          <p:nvPr/>
        </p:nvSpPr>
        <p:spPr>
          <a:xfrm>
            <a:off x="3895302" y="3244379"/>
            <a:ext cx="1598578" cy="104871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>
              <a:solidFill>
                <a:srgbClr val="107A15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15930" y="3244496"/>
            <a:ext cx="1598400" cy="1048614"/>
          </a:xfrm>
          <a:prstGeom prst="roundRect">
            <a:avLst/>
          </a:prstGeom>
          <a:solidFill>
            <a:schemeClr val="bg1">
              <a:lumMod val="5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366088" y="3212976"/>
            <a:ext cx="1598400" cy="1076328"/>
          </a:xfrm>
          <a:prstGeom prst="roundRect">
            <a:avLst/>
          </a:prstGeom>
          <a:solidFill>
            <a:srgbClr val="25A340">
              <a:alpha val="64000"/>
            </a:srgbClr>
          </a:solidFill>
          <a:ln w="28575">
            <a:solidFill>
              <a:srgbClr val="107A15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/>
          </a:p>
        </p:txBody>
      </p:sp>
      <p:sp>
        <p:nvSpPr>
          <p:cNvPr id="22" name="TextBox 21"/>
          <p:cNvSpPr txBox="1"/>
          <p:nvPr/>
        </p:nvSpPr>
        <p:spPr>
          <a:xfrm>
            <a:off x="7429698" y="3260971"/>
            <a:ext cx="150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10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банков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полностью раскрыли инфраструктуру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63086" y="3399471"/>
            <a:ext cx="15018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7 банков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проводят настройку инфраструктуры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5292080" y="980728"/>
            <a:ext cx="1113586" cy="1080120"/>
          </a:xfrm>
          <a:prstGeom prst="star10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272838" y="1218818"/>
            <a:ext cx="1387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100%</a:t>
            </a:r>
            <a:endParaRPr lang="ru-RU" sz="3000" b="1" dirty="0">
              <a:solidFill>
                <a:schemeClr val="bg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4427984" y="0"/>
            <a:ext cx="1036911" cy="506906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07704" y="116632"/>
            <a:ext cx="7056784" cy="71438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ru-RU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 овосприятие в СЗФО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(информация приведена без учета филиалов иногородних банков)</a:t>
            </a:r>
            <a:endParaRPr lang="ru-RU" sz="1200" b="1" i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64530" y="3291749"/>
            <a:ext cx="15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банков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завершают настройку инфраструктуры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923928" y="4365104"/>
            <a:ext cx="4968552" cy="457256"/>
            <a:chOff x="0" y="867919"/>
            <a:chExt cx="8821644" cy="121680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0" y="867919"/>
              <a:ext cx="8821644" cy="1216800"/>
            </a:xfrm>
            <a:prstGeom prst="roundRect">
              <a:avLst/>
            </a:prstGeom>
            <a:solidFill>
              <a:srgbClr val="006C29">
                <a:alpha val="63922"/>
              </a:srgb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59399" y="927318"/>
              <a:ext cx="8702846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latin typeface="Arial Narrow" panose="020B0606020202030204" pitchFamily="34" charset="0"/>
                </a:rPr>
                <a:t>Банкоматы принимающие карты «Мир» - 1</a:t>
              </a:r>
              <a:r>
                <a:rPr lang="en-US" sz="1400" kern="1200" dirty="0" smtClean="0">
                  <a:latin typeface="Arial Narrow" panose="020B0606020202030204" pitchFamily="34" charset="0"/>
                </a:rPr>
                <a:t>9 596</a:t>
              </a:r>
              <a:r>
                <a:rPr lang="ru-RU" sz="1400" kern="1200" dirty="0" smtClean="0">
                  <a:latin typeface="Arial Narrow" panose="020B0606020202030204" pitchFamily="34" charset="0"/>
                </a:rPr>
                <a:t> ед.</a:t>
              </a:r>
              <a:endParaRPr lang="ru-RU" sz="1400" kern="12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923928" y="4869160"/>
            <a:ext cx="4968552" cy="457256"/>
            <a:chOff x="0" y="867919"/>
            <a:chExt cx="8821644" cy="121680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867919"/>
              <a:ext cx="8821644" cy="1216800"/>
            </a:xfrm>
            <a:prstGeom prst="roundRect">
              <a:avLst/>
            </a:prstGeom>
            <a:solidFill>
              <a:srgbClr val="006C29">
                <a:alpha val="63922"/>
              </a:srgb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59399" y="927318"/>
              <a:ext cx="8702846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defTabSz="11557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1400" dirty="0">
                  <a:latin typeface="Arial Narrow" panose="020B0606020202030204" pitchFamily="34" charset="0"/>
                </a:rPr>
                <a:t>POS-</a:t>
              </a:r>
              <a:r>
                <a:rPr lang="ru-RU" sz="1400" dirty="0">
                  <a:latin typeface="Arial Narrow" panose="020B0606020202030204" pitchFamily="34" charset="0"/>
                </a:rPr>
                <a:t>терминалы принимающие карты «Мир» - 1</a:t>
              </a:r>
              <a:r>
                <a:rPr lang="en-US" sz="1400" dirty="0">
                  <a:latin typeface="Arial Narrow" panose="020B0606020202030204" pitchFamily="34" charset="0"/>
                </a:rPr>
                <a:t>75 490 </a:t>
              </a:r>
              <a:r>
                <a:rPr lang="ru-RU" sz="1400" kern="1200" dirty="0" smtClean="0">
                  <a:latin typeface="Arial Narrow" panose="020B0606020202030204" pitchFamily="34" charset="0"/>
                </a:rPr>
                <a:t>ед.</a:t>
              </a:r>
              <a:endParaRPr lang="ru-RU" sz="1400" kern="12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59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1152" y="116632"/>
            <a:ext cx="6069360" cy="634082"/>
          </a:xfrm>
        </p:spPr>
        <p:txBody>
          <a:bodyPr/>
          <a:lstStyle/>
          <a:p>
            <a:pPr marL="12700" marR="5080" fontAlgn="auto">
              <a:lnSpc>
                <a:spcPts val="211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spc="-9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На </a:t>
            </a:r>
            <a:r>
              <a:rPr lang="ru-RU" sz="2800" b="1" spc="-9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пути к                  у</a:t>
            </a:r>
            <a:endParaRPr lang="ru-RU" sz="2800" b="1" spc="-9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Arial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575305"/>
              </p:ext>
            </p:extLst>
          </p:nvPr>
        </p:nvGraphicFramePr>
        <p:xfrm>
          <a:off x="251520" y="1052736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6369496" y="92750"/>
            <a:ext cx="1219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6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59832" y="128826"/>
            <a:ext cx="600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карт ПС МИР, эмитированных на территории СЗФО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861278"/>
              </p:ext>
            </p:extLst>
          </p:nvPr>
        </p:nvGraphicFramePr>
        <p:xfrm>
          <a:off x="179512" y="4643446"/>
          <a:ext cx="8820466" cy="1461627"/>
        </p:xfrm>
        <a:graphic>
          <a:graphicData uri="http://schemas.openxmlformats.org/drawingml/2006/table">
            <a:tbl>
              <a:tblPr/>
              <a:tblGrid>
                <a:gridCol w="1080120"/>
                <a:gridCol w="683562"/>
                <a:gridCol w="792088"/>
                <a:gridCol w="792088"/>
                <a:gridCol w="720082"/>
                <a:gridCol w="828605"/>
                <a:gridCol w="611555"/>
                <a:gridCol w="720080"/>
                <a:gridCol w="684582"/>
                <a:gridCol w="658758"/>
                <a:gridCol w="661207"/>
                <a:gridCol w="587739"/>
              </a:tblGrid>
              <a:tr h="0">
                <a:tc rowSpan="2">
                  <a:txBody>
                    <a:bodyPr/>
                    <a:lstStyle/>
                    <a:p>
                      <a:pPr algn="ctr" fontAlgn="t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СЗФО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в том числе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: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Санкт-Петербург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Архангельск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Вологда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Калининград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Карелия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Коми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Лен.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Мурманск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Новгород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Псков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46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на 01.10.2016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6 746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3 868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113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178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1 975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171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370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7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53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11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527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на 01.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01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.201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38 218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14 653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1 906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2 054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6 800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728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2 960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2 716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1 054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1 787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3 560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976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Темп роста, %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566,5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378,8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1 686,7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1 153,9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344,3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425,7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800,0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38 800,0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1 988,7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16 245,5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-</a:t>
                      </a:r>
                    </a:p>
                  </a:txBody>
                  <a:tcPr marL="0" marR="72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Овал 11"/>
          <p:cNvSpPr/>
          <p:nvPr/>
        </p:nvSpPr>
        <p:spPr>
          <a:xfrm>
            <a:off x="4345482" y="1413470"/>
            <a:ext cx="1403585" cy="287338"/>
          </a:xfrm>
          <a:prstGeom prst="ellipse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222717" y="4786322"/>
            <a:ext cx="964907" cy="402045"/>
          </a:xfrm>
          <a:prstGeom prst="rect">
            <a:avLst/>
          </a:prstGeom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726872"/>
              </p:ext>
            </p:extLst>
          </p:nvPr>
        </p:nvGraphicFramePr>
        <p:xfrm>
          <a:off x="392877" y="1214422"/>
          <a:ext cx="8358246" cy="3080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94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3" y="107921"/>
            <a:ext cx="640886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Операции с            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alt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по данным АО «НСПК» за 1 квартал 2017 года)</a:t>
            </a:r>
            <a:endParaRPr lang="ru-RU" alt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6228184" y="145666"/>
            <a:ext cx="648072" cy="270031"/>
          </a:xfrm>
          <a:prstGeom prst="rect">
            <a:avLst/>
          </a:prstGeom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888687"/>
              </p:ext>
            </p:extLst>
          </p:nvPr>
        </p:nvGraphicFramePr>
        <p:xfrm>
          <a:off x="107505" y="1124744"/>
          <a:ext cx="496855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821344"/>
              </p:ext>
            </p:extLst>
          </p:nvPr>
        </p:nvGraphicFramePr>
        <p:xfrm>
          <a:off x="4638681" y="2456892"/>
          <a:ext cx="446449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36096" y="1484784"/>
            <a:ext cx="3168352" cy="646331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Северо-Западный федеральный округ:</a:t>
            </a:r>
            <a:endParaRPr lang="ru-RU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6084168" y="3212976"/>
            <a:ext cx="936104" cy="936104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18897142">
            <a:off x="5625282" y="322451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в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3 раза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2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5652120" y="186896"/>
            <a:ext cx="648072" cy="270031"/>
          </a:xfrm>
          <a:prstGeom prst="rect">
            <a:avLst/>
          </a:prstGeom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8931801"/>
              </p:ext>
            </p:extLst>
          </p:nvPr>
        </p:nvGraphicFramePr>
        <p:xfrm>
          <a:off x="251520" y="1052736"/>
          <a:ext cx="4464496" cy="5718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374176"/>
              </p:ext>
            </p:extLst>
          </p:nvPr>
        </p:nvGraphicFramePr>
        <p:xfrm>
          <a:off x="5004048" y="1123584"/>
          <a:ext cx="3744416" cy="573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27784" y="149151"/>
            <a:ext cx="640886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Операции с            ом в СЗФО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(</a:t>
            </a:r>
            <a:r>
              <a:rPr lang="ru-RU" alt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по данным АО «НСПК» за 1 квартал 2017 года)</a:t>
            </a:r>
            <a:endParaRPr lang="ru-RU" alt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1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5076" y="188640"/>
            <a:ext cx="4543428" cy="405828"/>
          </a:xfrm>
        </p:spPr>
        <p:txBody>
          <a:bodyPr/>
          <a:lstStyle/>
          <a:p>
            <a:pPr algn="r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ля жителей                Санкт-Петербурга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1988840"/>
            <a:ext cx="3600400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glow rad="101600">
              <a:srgbClr val="22963B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Меморандум предусматривает сотрудничество между Правительством Санкт-Петербурга и Банком России в области создания и продвижения платежно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-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сервисного инструмента для жителей Санкт-Петербурга «Единая карта петербуржца» на базе карты ПС МИР.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0"/>
          <a:stretch/>
        </p:blipFill>
        <p:spPr>
          <a:xfrm>
            <a:off x="2555776" y="1719081"/>
            <a:ext cx="2438951" cy="230425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3593" y="3562325"/>
            <a:ext cx="1894671" cy="2672811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79" y="3562324"/>
            <a:ext cx="1894671" cy="2672811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69129"/>
            <a:ext cx="3603623" cy="329130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31088"/>
            <a:ext cx="2282952" cy="1453896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75000"/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4210302" y="52034"/>
            <a:ext cx="1468962" cy="6120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18062" r="9412" b="24594"/>
          <a:stretch/>
        </p:blipFill>
        <p:spPr>
          <a:xfrm>
            <a:off x="7520868" y="5859270"/>
            <a:ext cx="1468962" cy="61206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792088"/>
          </a:xfrm>
          <a:solidFill>
            <a:srgbClr val="24A23F">
              <a:alpha val="64000"/>
            </a:srgb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Arial" panose="020B0604020202020204" pitchFamily="34" charset="0"/>
            </a:pPr>
            <a:r>
              <a:rPr lang="ru-RU" sz="1900" i="1" dirty="0">
                <a:solidFill>
                  <a:schemeClr val="bg1"/>
                </a:solidFill>
                <a:latin typeface="Arial Narrow" pitchFamily="34" charset="0"/>
              </a:rPr>
              <a:t>30 июня 2016 года в рамках </a:t>
            </a:r>
            <a:r>
              <a:rPr lang="en-US" sz="1900" i="1" dirty="0">
                <a:solidFill>
                  <a:schemeClr val="bg1"/>
                </a:solidFill>
                <a:latin typeface="Arial Narrow" pitchFamily="34" charset="0"/>
              </a:rPr>
              <a:t>XXV </a:t>
            </a:r>
            <a:r>
              <a:rPr lang="ru-RU" sz="1900" i="1" dirty="0">
                <a:solidFill>
                  <a:schemeClr val="bg1"/>
                </a:solidFill>
                <a:latin typeface="Arial Narrow" pitchFamily="34" charset="0"/>
              </a:rPr>
              <a:t>Международного финансового конгресса был подписан Меморандум о сотрудничестве между Правительством Санкт-Петербурга и Центральным банком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2420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268759"/>
            <a:ext cx="3816424" cy="489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" y="44624"/>
            <a:ext cx="4782223" cy="6696745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3923960" cy="65403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Стратегические цели Банка России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220072" y="1412776"/>
            <a:ext cx="3816424" cy="93610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Развитие национальной платежной системы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2080" y="2276872"/>
            <a:ext cx="3672408" cy="1617464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66700" indent="-2667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Увеличение доли безналичных платежей (сокращение доли наличных платежей)</a:t>
            </a:r>
          </a:p>
          <a:p>
            <a:pPr marL="266700" indent="-2667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Увеличение доли национальных платежных инструментов в общем объеме платежных инструментов, используемых на территории РФ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4005064"/>
            <a:ext cx="367240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>
                <a:solidFill>
                  <a:schemeClr val="bg1">
                    <a:lumMod val="95000"/>
                  </a:schemeClr>
                </a:solidFill>
              </a:rPr>
              <a:t>Мы понимаем, что должно стать результатом нашей деятельности  и для кого мы работаем, и при достижении стратегической цели Банка России мы действуем, исходя из долгосрочных интересов развития </a:t>
            </a:r>
            <a:r>
              <a:rPr lang="ru-RU" sz="1300" dirty="0" smtClean="0">
                <a:solidFill>
                  <a:schemeClr val="bg1">
                    <a:lumMod val="95000"/>
                  </a:schemeClr>
                </a:solidFill>
              </a:rPr>
              <a:t>страны </a:t>
            </a:r>
          </a:p>
          <a:p>
            <a:pPr algn="ctr"/>
            <a:r>
              <a:rPr lang="ru-RU" sz="1300" dirty="0" smtClean="0">
                <a:solidFill>
                  <a:schemeClr val="bg1">
                    <a:lumMod val="95000"/>
                  </a:schemeClr>
                </a:solidFill>
              </a:rPr>
              <a:t>и нашего </a:t>
            </a:r>
            <a:r>
              <a:rPr lang="ru-RU" sz="1300" dirty="0">
                <a:solidFill>
                  <a:schemeClr val="bg1">
                    <a:lumMod val="95000"/>
                  </a:schemeClr>
                </a:solidFill>
              </a:rPr>
              <a:t>региона.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805264"/>
            <a:ext cx="1171575" cy="57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860032" y="6026988"/>
            <a:ext cx="4248472" cy="71438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ru-RU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С            ом по жизни!</a:t>
            </a:r>
            <a:endParaRPr lang="ru-RU" sz="26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18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BRF Gray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5875">
          <a:solidFill>
            <a:srgbClr val="C00000"/>
          </a:solidFill>
        </a:ln>
      </a:spPr>
      <a:bodyPr wrap="square" rtlCol="0" anchor="ctr">
        <a:spAutoFit/>
      </a:bodyPr>
      <a:lstStyle>
        <a:defPPr algn="ctr">
          <a:defRPr dirty="0"/>
        </a:defPPr>
      </a:lst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7697</TotalTime>
  <Words>678</Words>
  <Application>Microsoft Office PowerPoint</Application>
  <PresentationFormat>Экран (4:3)</PresentationFormat>
  <Paragraphs>176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CBRF Gray ENG</vt:lpstr>
      <vt:lpstr>Карта платежной системы «МИР»: начни с себя  </vt:lpstr>
      <vt:lpstr>Презентация PowerPoint</vt:lpstr>
      <vt:lpstr>Презентация PowerPoint</vt:lpstr>
      <vt:lpstr>На пути к                  у</vt:lpstr>
      <vt:lpstr>Презентация PowerPoint</vt:lpstr>
      <vt:lpstr>Презентация PowerPoint</vt:lpstr>
      <vt:lpstr>Презентация PowerPoint</vt:lpstr>
      <vt:lpstr>для жителей                Санкт-Петербурга</vt:lpstr>
      <vt:lpstr>Стратегические цели Банка России</vt:lpstr>
    </vt:vector>
  </TitlesOfParts>
  <Company>CBR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Monahova_MI</dc:creator>
  <cp:lastModifiedBy>Поздеева И.А.</cp:lastModifiedBy>
  <cp:revision>1102</cp:revision>
  <cp:lastPrinted>2017-04-21T05:39:16Z</cp:lastPrinted>
  <dcterms:created xsi:type="dcterms:W3CDTF">2016-05-04T11:36:31Z</dcterms:created>
  <dcterms:modified xsi:type="dcterms:W3CDTF">2017-04-21T07:39:34Z</dcterms:modified>
</cp:coreProperties>
</file>