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3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700" r:id="rId2"/>
    <p:sldMasterId id="2147483713" r:id="rId3"/>
    <p:sldMasterId id="2147483745" r:id="rId4"/>
  </p:sldMasterIdLst>
  <p:notesMasterIdLst>
    <p:notesMasterId r:id="rId27"/>
  </p:notesMasterIdLst>
  <p:handoutMasterIdLst>
    <p:handoutMasterId r:id="rId28"/>
  </p:handoutMasterIdLst>
  <p:sldIdLst>
    <p:sldId id="323" r:id="rId5"/>
    <p:sldId id="345" r:id="rId6"/>
    <p:sldId id="346" r:id="rId7"/>
    <p:sldId id="352" r:id="rId8"/>
    <p:sldId id="348" r:id="rId9"/>
    <p:sldId id="349" r:id="rId10"/>
    <p:sldId id="350" r:id="rId11"/>
    <p:sldId id="351" r:id="rId12"/>
    <p:sldId id="296" r:id="rId13"/>
    <p:sldId id="314" r:id="rId14"/>
    <p:sldId id="315" r:id="rId15"/>
    <p:sldId id="332" r:id="rId16"/>
    <p:sldId id="305" r:id="rId17"/>
    <p:sldId id="344" r:id="rId18"/>
    <p:sldId id="331" r:id="rId19"/>
    <p:sldId id="329" r:id="rId20"/>
    <p:sldId id="336" r:id="rId21"/>
    <p:sldId id="339" r:id="rId22"/>
    <p:sldId id="341" r:id="rId23"/>
    <p:sldId id="342" r:id="rId24"/>
    <p:sldId id="343" r:id="rId25"/>
    <p:sldId id="317" r:id="rId26"/>
  </p:sldIdLst>
  <p:sldSz cx="9144000" cy="5143500" type="screen16x9"/>
  <p:notesSz cx="9939338" cy="68072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Бочарова Елена Петровна" initials="БЕП" lastIdx="5" clrIdx="0">
    <p:extLst>
      <p:ext uri="{19B8F6BF-5375-455C-9EA6-DF929625EA0E}">
        <p15:presenceInfo xmlns:p15="http://schemas.microsoft.com/office/powerpoint/2012/main" userId="S-1-5-21-171722650-2575118273-661228900-146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27A342"/>
    <a:srgbClr val="3292CD"/>
    <a:srgbClr val="CAE7FF"/>
    <a:srgbClr val="FFFF78"/>
    <a:srgbClr val="FFA09E"/>
    <a:srgbClr val="C9BBDE"/>
    <a:srgbClr val="A4F9A4"/>
    <a:srgbClr val="A5DBF2"/>
    <a:srgbClr val="FECE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7" autoAdjust="0"/>
    <p:restoredTop sz="94049" autoAdjust="0"/>
  </p:normalViewPr>
  <p:slideViewPr>
    <p:cSldViewPr snapToGrid="0" snapToObjects="1">
      <p:cViewPr varScale="1">
        <p:scale>
          <a:sx n="144" d="100"/>
          <a:sy n="144" d="100"/>
        </p:scale>
        <p:origin x="696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60" d="100"/>
          <a:sy n="60" d="100"/>
        </p:scale>
        <p:origin x="320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7124" cy="341400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892" y="0"/>
            <a:ext cx="4307124" cy="341400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>
              <a:defRPr sz="1200"/>
            </a:lvl1pPr>
          </a:lstStyle>
          <a:p>
            <a:fld id="{FDE5026A-F005-4EFF-91BC-125A56C05173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5801"/>
            <a:ext cx="4307124" cy="341400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892" y="6465801"/>
            <a:ext cx="4307124" cy="341400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>
              <a:defRPr sz="1200"/>
            </a:lvl1pPr>
          </a:lstStyle>
          <a:p>
            <a:fld id="{D91EFC5F-E96D-4D78-99B9-6D2E46A01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38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cm"/>
          <inkml:channel name="T" type="integer" max="2.14748E9" units="dev"/>
        </inkml:traceFormat>
        <inkml:channelProperties>
          <inkml:channelProperty channel="X" name="resolution" value="1007.8432" units="1/cm"/>
          <inkml:channelProperty channel="Y" name="resolution" value="1612.54907" units="1/cm"/>
          <inkml:channelProperty channel="F" name="resolution" value="5.68611" units="1/cm"/>
          <inkml:channelProperty channel="T" name="resolution" value="1" units="1/dev"/>
        </inkml:channelProperties>
      </inkml:inkSource>
      <inkml:timestamp xml:id="ts0" timeString="2017-04-06T08:31:38.054"/>
    </inkml:context>
    <inkml:brush xml:id="br0">
      <inkml:brushProperty name="width" value="0.10583" units="cm"/>
      <inkml:brushProperty name="height" value="0.10583" units="cm"/>
      <inkml:brushProperty name="color" value="#319B42"/>
      <inkml:brushProperty name="fitToCurve" value="1"/>
    </inkml:brush>
  </inkml:definitions>
  <inkml:trace contextRef="#ctx0" brushRef="#br0">823 0 371 0,'0'0'151'0,"0"-1"-74"15,0 1 6-15,-3 0-13 16,-3 0-11-16,-4 0-10 16,-1 0 2-16,-5 3-4 15,-4 1 3-15,-4 2-21 16,-5-1-4-16,-7 1-7 15,-6 1-7-15,-2 0-5 16,-4 2-3-16,-3 0 2 16,-1 1 4-16,1 2 1 15,-3 0-1-15,0 3-4 16,3-3-3-16,3 0 1 15,3 0-1-15,9-2 7 0,6-3-2 16,7-1-4 0,6-1 3-16,8-2 3 0,1 0-1 15,5-3-5-15,1 3-5 16,2-3 2-16,0 0-2 15,0 0-20-15,0 0-41 16,0 0-111-16,0 0-158 16</inkml:trace>
  <inkml:trace contextRef="#ctx0" brushRef="#br0" timeOffset="1">486-185 213 0,'-3'-2'12'0,"2"2"11"15,-1 0 201-15,0-1-155 16,0 0 8-16,2 1 11 16,0 0-8-16,0 0-11 15,0 0-5-15,0 0-14 16,0 0-24-16,0 0 7 15,5 0-5-15,5 2-12 16,2 3-3-16,4 2 6 16,4 0-9-16,1 1-8 15,5-1 1-15,3 0-3 16,2 1 2-16,2 0-3 15,-1 1 8-15,-1 0-4 16,-2 0-2-16,-5 0 1 16,-3-1-3-16,-6-1 1 15,-3-2 1-15,-6-1-2 16,0-1 2-16,-3-1-1 15,0 0 2-15,-2-1-2 16,1 0 0-16,-1-1 1 16,1 1-2-16,-1-1 2 15,1 2-1-15,-1-2 0 16,1 2 0-16,1-1 0 15,0 0-1-15,-2 1 2 16,2-1-1-16,-1 1-1 16,-1-2 2-16,-1 0-1 0,0 0 1 15,0 0 0 1,0 0 2-16,0 0-3 0,0 0 1 15,0 0 0-15,0 2-1 16,0-1 1-16,0 0-1 16,0-1-1-16,0 2 1 15,0 0 0-15,0-1 0 16,-1 0 0-16,1 0-1 15,0 0 2-15,0-1-1 16,-2 1-1-16,1 1 3 16,-1-1-1-16,1 1 2 15,-2 2 2-15,-2 1 1 16,1 2 2-16,-4 5-3 15,1 7-2-15,-7 2 3 16,1 6-1-16,-2 4-1 16,-5 2-1-16,2 1-2 15,-1-1 0-15,-1-2-1 16,2-2 0-16,2-4 0 15,1-5 0-15,4-4-1 16,2-4-8-16,4-4-15 16,3-4-7-16,2-4-47 15,-1 0-139-15,1-10-266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1007.90527" units="1/cm"/>
          <inkml:channelProperty channel="Y" name="resolution" value="1612.54919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16-11-25T12:52:41.537"/>
    </inkml:context>
    <inkml:brush xml:id="br0">
      <inkml:brushProperty name="width" value="0.06667" units="cm"/>
      <inkml:brushProperty name="height" value="0.06667" units="cm"/>
      <inkml:brushProperty name="color" value="#27A342"/>
      <inkml:brushProperty name="fitToCurve" value="1"/>
    </inkml:brush>
  </inkml:definitions>
  <inkml:trace contextRef="#ctx0" brushRef="#br0">1679 276 446 0,'-19'0'71'0,"-5"0"-39"15,-7 0 0-15,-8 2 62 16,-12 6-69-16,-2 4-19 15,-10 1 30-15,-4 3 2 16,-9 4-1-16,-5 6-17 16,-8 4-8-16,-7 7-4 15,-5 5 0-15,-8 5 0 16,2 6-9-16,-1 6 4 16,2 4-2-16,11 6 0 15,9 2 0-15,9 3 1 16,11 5-2-16,12 0 1 15,10 6-4-15,17-1 1 16,16 2 0-16,11 0-1 16,10-2 5-16,27-1-4 15,18-5 1-15,14-5 4 16,20-3-4-16,16-4 8 16,16-5-1-16,16-6 2 15,13-5-1-15,13-6-3 16,12-6 12-16,10-8 4 15,12-7-3-15,8-6 0 16,12-8-17-16,8-6-1 16,4-3 3-16,5-7-4 15,1-15 10-15,-7-6-11 16,3-6-1-16,-13-4 5 0,-4-5-1 16,-10-5 5-16,-9-2-2 15,-13-6-4-15,-13-5 11 16,-13-7-3-16,-12-7 5 15,-24-7 2-15,-20-4-8 16,-12-5 6-16,-22-3-4 16,-18-7-5-16,-24-2 1 15,-24-4-5-15,-12-3 0 16,-40 2 0-16,-21-2-4 16,-26 4 5-16,-24 4-7 15,-26 6 2-15,-23 7 2 16,-13 10-3-16,-15 10 5 15,-15 12-9-15,-12 14 1 16,-13 13-24-16,-9 17-42 16,-7 13-8-16,-11 12-56 15,-19 22-210-15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cm"/>
          <inkml:channel name="T" type="integer" max="2.14748E9" units="dev"/>
        </inkml:traceFormat>
        <inkml:channelProperties>
          <inkml:channelProperty channel="X" name="resolution" value="1007.8432" units="1/cm"/>
          <inkml:channelProperty channel="Y" name="resolution" value="1612.54907" units="1/cm"/>
          <inkml:channelProperty channel="F" name="resolution" value="5.68611" units="1/cm"/>
          <inkml:channelProperty channel="T" name="resolution" value="1" units="1/dev"/>
        </inkml:channelProperties>
      </inkml:inkSource>
      <inkml:timestamp xml:id="ts0" timeString="2017-04-06T08:31:38.056"/>
    </inkml:context>
    <inkml:brush xml:id="br0">
      <inkml:brushProperty name="width" value="0.10583" units="cm"/>
      <inkml:brushProperty name="height" value="0.10583" units="cm"/>
      <inkml:brushProperty name="color" value="#319B42"/>
      <inkml:brushProperty name="fitToCurve" value="1"/>
    </inkml:brush>
  </inkml:definitions>
  <inkml:trace contextRef="#ctx0" brushRef="#br0">822-1 371 0,'0'0'151'0,"0"-1"-74"15,0 1 6-15,-3 0-13 16,-3 0-11-16,-3 0-10 16,-3 0 2-16,-3 3-4 15,-6 1 3-15,-3 2-21 16,-5-1-4-16,-7 1-7 15,-6 1-7-15,-1-1-5 16,-6 3-3-16,-2 0 2 16,-1 3 4-16,1-1 1 15,-2 1-1-15,-2 2-4 16,5-2-3-16,1 1 1 15,5-1-1-15,8-3 7 0,6-1-2 16,7-2-4 0,6-2 3-16,8 0 3 0,1-2-1 15,5-1-5-15,1 1-5 16,2-2 2-16,0 0-2 15,0 0-20-15,0 0-41 16,0 0-111-16,0 0-158 16</inkml:trace>
  <inkml:trace contextRef="#ctx0" brushRef="#br0" timeOffset="1">485-186 213 0,'-3'-1'12'0,"2"1"11"15,-1 0 201-15,0-1-155 16,0 0 8-16,2 1 11 16,0 0-8-16,0 0-11 15,0 0-5-15,0 0-14 16,0 0-24-16,0 0 7 15,5 0-5-15,5 2-12 16,2 3-3-16,4 2 6 16,4 0-9-16,1 1-8 15,5-1 1-15,4 0-3 16,0 1 2-16,3 0-3 15,0 1 8-15,-3 0-4 16,-1 0-2-16,-4 0 1 16,-5-2-3-16,-5 1 1 15,-3-4 1-15,-5 0-2 16,-2-1 2-16,-1-1-1 15,-2 1 2-15,-1-3-2 16,1 1 0-16,-1-1 1 16,2 2-2-16,-3-2 2 15,2 1-1-15,-1-1 0 16,2 2 0-16,-1-1 0 15,1 0-1-15,-2 1 2 16,2-1-1-16,0 1-1 16,-3-2 2-16,0 0-1 0,0 0 1 15,0 0 0 1,0 0 2-16,0 0-3 0,0 0 1 15,0 0 0-15,0 2-1 16,0-1 1-16,0 0-1 16,0-1-1-16,0 2 1 15,0 0 0-15,0-1 0 16,0 0 0-16,0 0-1 15,-1 0 2-15,1-1-1 16,-2 1-1-16,1 1 3 16,-1-1-1-16,2 1 2 15,-4 2 2-15,-1 1 1 16,2 3 2-16,-6 4-3 15,2 6-2-15,-7 4 3 16,2 3-1-16,-4 6-1 16,-4 3-1-16,2 0-2 15,-2-2 0-15,1 0-1 16,1-4 0-16,3-3 0 15,0-5 0-15,3-4-1 16,3-4-8-16,4-4-15 16,4-4-7-16,1-4-47 15,-2 0-139-15,2-10-266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cm"/>
          <inkml:channel name="T" type="integer" max="2.14748E9" units="dev"/>
        </inkml:traceFormat>
        <inkml:channelProperties>
          <inkml:channelProperty channel="X" name="resolution" value="1007.8432" units="1/cm"/>
          <inkml:channelProperty channel="Y" name="resolution" value="1612.54907" units="1/cm"/>
          <inkml:channelProperty channel="F" name="resolution" value="5.68611" units="1/cm"/>
          <inkml:channelProperty channel="T" name="resolution" value="1" units="1/dev"/>
        </inkml:channelProperties>
      </inkml:inkSource>
      <inkml:timestamp xml:id="ts0" timeString="2017-04-06T08:31:38.058"/>
    </inkml:context>
    <inkml:brush xml:id="br0">
      <inkml:brushProperty name="width" value="0.10583" units="cm"/>
      <inkml:brushProperty name="height" value="0.10583" units="cm"/>
      <inkml:brushProperty name="color" value="#319B42"/>
      <inkml:brushProperty name="fitToCurve" value="1"/>
    </inkml:brush>
  </inkml:definitions>
  <inkml:trace contextRef="#ctx0" brushRef="#br0">823 0 371 0,'0'0'151'0,"0"-1"-74"15,0 1 6-15,-3 0-13 16,-3 0-11-16,-4 0-10 16,-1 0 2-16,-5 3-4 15,-4 1 3-15,-4 2-21 16,-6-1-4-16,-6 1-7 15,-6 1-7-15,-1 0-5 16,-6 2-3-16,-2 0 2 16,-1 1 4-16,1 2 1 15,-2 0-1-15,-2 3-4 16,5-3-3-16,1 0 1 15,5 0-1-15,8-3 7 0,6 0-2 16,7-3-4 0,6-2 3-16,8-1 3 0,1 0-1 15,5-3-5-15,1 3-5 16,2-3 2-16,0 0-2 15,0 0-20-15,0 0-41 16,0 0-111-16,0 0-158 16</inkml:trace>
  <inkml:trace contextRef="#ctx0" brushRef="#br0" timeOffset="1">485-186 213 0,'-3'-1'12'0,"2"1"11"15,-1 0 201-15,1-1-155 16,-2 0 8-16,3 1 11 16,0 0-8-16,0 0-11 15,0 0-5-15,0 0-14 16,0 0-24-16,0 0 7 15,6 0-5-15,3 2-12 16,3 3-3-16,4 2 6 16,4 0-9-16,1 1-8 15,6-1 1-15,2 0-3 16,2 1 2-16,2 0-3 15,-1 1 8-15,-1 0-4 16,-3 0-2-16,-3 0 1 16,-5-1-3-16,-5-1 1 15,-3-2 1-15,-5-1-2 16,-2-1 2-16,-1-1-1 15,-2 0 2-15,0-1-2 16,-1 0 0-16,1-1 1 16,0 1-2-16,-1-1 2 15,0 2-1-15,1-2 0 16,0 2 0-16,0-1 0 15,1 0-1-15,-1 1 2 16,1-1-1-16,-1 1-1 16,-1-2 2-16,-1 0-1 0,0 0 1 15,0 0 0 1,0 0 2-16,0 0-3 0,0 0 1 15,0 0 0-15,0 2-1 16,0-1 1-16,0 0-1 16,0-1-1-16,0 2 1 15,0 0 0-15,0-1 0 16,-1 0 0-16,1 0-1 15,-1 0 2-15,1-1-1 16,-1 1-1-16,-1 1 3 16,1-1-1-16,0 1 2 15,-3 2 2-15,0 0 1 16,0 5 2-16,-4 3-3 15,0 6-2-15,-5 4 3 16,0 4-1-16,-3 5-1 16,-3 2-1-16,1 1-2 15,-3-1 0-15,3-2-1 16,0-2 0-16,2-4 0 15,1-5 0-15,4-4-1 16,2-4-8-16,3-3-15 16,5-6-7-16,1-3-47 15,-2 0-139-15,2-10-266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cm"/>
          <inkml:channel name="T" type="integer" max="2.14748E9" units="dev"/>
        </inkml:traceFormat>
        <inkml:channelProperties>
          <inkml:channelProperty channel="X" name="resolution" value="1007.8432" units="1/cm"/>
          <inkml:channelProperty channel="Y" name="resolution" value="1612.54907" units="1/cm"/>
          <inkml:channelProperty channel="F" name="resolution" value="5.68611" units="1/cm"/>
          <inkml:channelProperty channel="T" name="resolution" value="1" units="1/dev"/>
        </inkml:channelProperties>
      </inkml:inkSource>
      <inkml:timestamp xml:id="ts0" timeString="2017-04-06T08:31:38.060"/>
    </inkml:context>
    <inkml:brush xml:id="br0">
      <inkml:brushProperty name="width" value="0.10583" units="cm"/>
      <inkml:brushProperty name="height" value="0.10583" units="cm"/>
      <inkml:brushProperty name="color" value="#319B42"/>
      <inkml:brushProperty name="fitToCurve" value="1"/>
    </inkml:brush>
  </inkml:definitions>
  <inkml:trace contextRef="#ctx0" brushRef="#br0">823 0 371 0,'0'0'151'0,"0"-1"-74"15,0 1 6-15,-3 0-13 16,-3 0-11-16,-3 0-10 16,-3 0 2-16,-3 3-4 15,-6 1 3-15,-3 2-21 16,-4-1-4-16,-8 1-7 15,-6 1-7-15,-3 0-5 16,-3 2-3-16,-3 0 2 16,-2 2 4-16,2 0 1 15,-1 1-1-15,-4 2-4 16,7-2-3-16,-1 1 1 15,6-1-1-15,8-4 7 0,6 1-2 16,7-3-4 0,6-2 3-16,8 0 3 0,1-2-1 15,5-1-5-15,1 1-5 16,2-2 2-16,0 0-2 15,0 0-20-15,0 0-41 16,0 0-111-16,0 0-158 16</inkml:trace>
  <inkml:trace contextRef="#ctx0" brushRef="#br0" timeOffset="1">486-186 213 0,'-3'-1'12'0,"2"1"11"15,-1 0 201-15,0-1-155 16,0 0 8-16,2 1 11 16,0 0-8-16,0 0-11 15,0 0-5-15,0 0-14 16,0 0-24-16,0 0 7 15,5 0-5-15,5 2-12 16,2 3-3-16,4 2 6 16,4 0-9-16,1 1-8 15,5-1 1-15,3 0-3 16,2 1 2-16,2 0-3 15,-1 1 8-15,-1 0-4 16,-2 0-2-16,-4 0 1 16,-5-1-3-16,-5-1 1 15,-3-2 1-15,-5-1-2 16,-2-1 2-16,-1-1-1 15,-2 0 2-15,-1-1-2 16,1 0 0-16,-1-1 1 16,2 1-2-16,-3-1 2 15,2 2-1-15,-1-2 0 16,2 2 0-16,-1-1 0 15,1 0-1-15,-2 1 2 16,2-1-1-16,0 1-1 16,-3-2 2-16,0 0-1 0,0 0 1 15,0 0 0 1,0 0 2-16,0 0-3 0,0 0 1 15,0 0 0-15,0 2-1 16,0-1 1-16,0 0-1 16,0-1-1-16,0 2 1 15,0 0 0-15,0-1 0 16,0 0 0-16,0 0-1 15,-1 0 2-15,1-1-1 16,-2 1-1-16,1 1 3 16,-1-1-1-16,2 1 2 15,-4 2 2-15,-1 1 1 16,2 3 2-16,-6 4-3 15,2 6-2-15,-7 4 3 16,2 4-1-16,-4 4-1 16,-4 4-1-16,2 0-2 15,-1-1 0-15,-1-2-1 16,2-2 0-16,2-4 0 15,1-6 0-15,4-2-1 16,2-5-8-16,5-5-15 16,1-2-7-16,3-5-47 15,0 0-139-15,0-11-266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cm"/>
          <inkml:channel name="T" type="integer" max="2.14748E9" units="dev"/>
        </inkml:traceFormat>
        <inkml:channelProperties>
          <inkml:channelProperty channel="X" name="resolution" value="1007.8432" units="1/cm"/>
          <inkml:channelProperty channel="Y" name="resolution" value="1612.54907" units="1/cm"/>
          <inkml:channelProperty channel="F" name="resolution" value="5.68611" units="1/cm"/>
          <inkml:channelProperty channel="T" name="resolution" value="1" units="1/dev"/>
        </inkml:channelProperties>
      </inkml:inkSource>
      <inkml:timestamp xml:id="ts0" timeString="2017-04-06T08:31:38.062"/>
    </inkml:context>
    <inkml:brush xml:id="br0">
      <inkml:brushProperty name="width" value="0.10583" units="cm"/>
      <inkml:brushProperty name="height" value="0.10583" units="cm"/>
      <inkml:brushProperty name="color" value="#319B42"/>
      <inkml:brushProperty name="fitToCurve" value="1"/>
    </inkml:brush>
  </inkml:definitions>
  <inkml:trace contextRef="#ctx0" brushRef="#br0">823-1 371 0,'0'0'151'0,"0"-1"-74"15,0 1 6-15,-3 0-13 16,-3 0-11-16,-4 0-10 16,-1 0 2-16,-5 3-4 15,-4 1 3-15,-4 2-21 16,-5-1-4-16,-7 1-7 15,-6 1-7-15,-2 0-5 16,-4 2-3-16,-3 0 2 16,-1 1 4-16,1 2 1 15,-3 0-1-15,0 2-4 16,3-2-3-16,3 1 1 15,3-1-1-15,9-3 7 0,6-1-2 16,7-2-4 0,6-2 3-16,8 0 3 0,1-2-1 15,5-1-5-15,1 1-5 16,2-2 2-16,0 0-2 15,0 0-20-15,0 0-41 16,0 0-111-16,0 0-158 16</inkml:trace>
  <inkml:trace contextRef="#ctx0" brushRef="#br0" timeOffset="1">486-186 213 0,'-3'-1'12'0,"2"1"11"15,-1 0 201-15,0-1-155 16,0 1 8-16,2 0 11 16,0 0-8-16,0 0-11 15,0 0-5-15,0 0-14 16,0 0-24-16,0 0 7 15,5 0-5-15,5 1-12 16,2 4-3-16,4 2 6 16,4 0-9-16,1 1-8 15,5-1 1-15,3 0-3 16,2 1 2-16,2 0-3 15,-1 1 8-15,-1 0-4 16,-2 0-2-16,-5 0 1 16,-3-2-3-16,-6 1 1 15,-3-4 1-15,-6 1-2 16,0-2 2-16,-3-2-1 15,0 1 2-15,-2-1-2 16,1 1 0-16,-1-2 1 16,1 0-2-16,-1 0 2 15,1 3-1-15,-1-3 0 16,1 1 0-16,1 1 0 15,0-2-1-15,-2 3 2 16,2-3-1-16,-1 3-1 16,-1-3 2-16,-1 0-1 0,0 0 1 15,0 0 0 1,0 0 2-16,0 0-3 0,0 0 1 15,0 0 0-15,0 1-1 16,0 1 1-16,0-2-1 16,0 0-1-16,0 3 1 15,0-2 0-15,0 1 0 16,-1-2 0-16,1 1-1 15,0 1 2-15,0-2-1 16,-2 0-1-16,1 3 3 16,-1-3-1-16,1 3 2 15,-2 0 2-15,-2 2 1 16,1 3 2-16,-4 4-3 15,1 6-2-15,-7 4 3 16,1 4-1-16,-2 4-1 16,-5 4-1-16,2 0-2 15,-2-1 0-15,1-3-1 16,1-1 0-16,2-4 0 15,1-5 0-15,4-4-1 16,2-4-8-16,4-4-15 16,3-4-7-16,2-4-47 15,-1 0-139-15,1-10-266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cm"/>
          <inkml:channel name="T" type="integer" max="2.14748E9" units="dev"/>
        </inkml:traceFormat>
        <inkml:channelProperties>
          <inkml:channelProperty channel="X" name="resolution" value="1007.8432" units="1/cm"/>
          <inkml:channelProperty channel="Y" name="resolution" value="1612.54907" units="1/cm"/>
          <inkml:channelProperty channel="F" name="resolution" value="5.68611" units="1/cm"/>
          <inkml:channelProperty channel="T" name="resolution" value="1" units="1/dev"/>
        </inkml:channelProperties>
      </inkml:inkSource>
      <inkml:timestamp xml:id="ts0" timeString="2017-04-06T08:31:38.064"/>
    </inkml:context>
    <inkml:brush xml:id="br0">
      <inkml:brushProperty name="width" value="0.10583" units="cm"/>
      <inkml:brushProperty name="height" value="0.10583" units="cm"/>
      <inkml:brushProperty name="color" value="#319B42"/>
      <inkml:brushProperty name="fitToCurve" value="1"/>
    </inkml:brush>
  </inkml:definitions>
  <inkml:trace contextRef="#ctx0" brushRef="#br0">823-1 371 0,'0'0'151'0,"0"-1"-74"15,0 1 6-15,-3 0-13 16,-3 0-11-16,-4 0-10 16,-1 0 2-16,-5 3-4 15,-4 1 3-15,-4 2-21 16,-5-1-4-16,-7 1-7 15,-6 1-7-15,-2 0-5 16,-4 2-3-16,-3 0 2 16,-1 2 4-16,1 1 1 15,-3 0-1-15,0 2-4 16,3-2-3-16,3 1 1 15,3-1-1-15,9-3 7 0,6-1-2 16,7-2-4 0,6-2 3-16,8 0 3 0,1-2-1 15,5-1-5-15,1 1-5 16,2-2 2-16,0 0-2 15,0 0-20-15,0 0-41 16,0 0-111-16,0 0-158 16</inkml:trace>
  <inkml:trace contextRef="#ctx0" brushRef="#br0" timeOffset="1">486-186 213 0,'-3'-1'12'0,"2"1"11"15,-1 0 201-15,0-1-155 16,0 0 8-16,2 1 11 16,0 0-8-16,0 0-11 15,0 0-5-15,0 0-14 16,0 0-24-16,0 0 7 15,5 0-5-15,5 2-12 16,2 3-3-16,4 2 6 16,4 0-9-16,1 1-8 15,5-1 1-15,3 0-3 16,2 1 2-16,2 0-3 15,-1 1 8-15,-1 0-4 16,-3 0-2-16,-3 0 1 16,-4-1-3-16,-6-1 1 15,-3-2 1-15,-6-1-2 16,0-1 2-16,-3-1-1 15,0 0 2-15,-2-1-2 16,1 0 0-16,-1-1 1 16,1 1-2-16,-1-1 2 15,1 2-1-15,-1-2 0 16,1 2 0-16,1-1 0 15,0 0-1-15,-2 0 2 16,2 0-1-16,0 1-1 16,-3-2 2-16,0 0-1 0,0 0 1 15,0 0 0 1,0 0 2-16,0 0-3 0,0 0 1 15,0 0 0-15,0 2-1 16,0-1 1-16,0 0-1 16,0-1-1-16,0 2 1 15,0 0 0-15,0-1 0 16,0 0 0-16,0 0-1 15,-1 0 2-15,1-1-1 16,-2 1-1-16,1 1 3 16,-1-1-1-16,1 1 2 15,-2 2 2-15,-2 1 1 16,1 3 2-16,-4 4-3 15,1 6-2-15,-7 4 3 16,1 4-1-16,-2 5-1 16,-5 3-1-16,2 0-2 15,-2-1 0-15,1-3-1 16,1-1 0-16,2-4 0 15,1-5 0-15,4-4-1 16,2-4-8-16,4-4-15 16,3-4-7-16,2-4-47 15,-1 0-139-15,1-10-266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cm"/>
          <inkml:channel name="T" type="integer" max="2.14748E9" units="dev"/>
        </inkml:traceFormat>
        <inkml:channelProperties>
          <inkml:channelProperty channel="X" name="resolution" value="1007.8432" units="1/cm"/>
          <inkml:channelProperty channel="Y" name="resolution" value="1612.54907" units="1/cm"/>
          <inkml:channelProperty channel="F" name="resolution" value="5.68611" units="1/cm"/>
          <inkml:channelProperty channel="T" name="resolution" value="1" units="1/dev"/>
        </inkml:channelProperties>
      </inkml:inkSource>
      <inkml:timestamp xml:id="ts0" timeString="2017-04-13T09:50:17.425"/>
    </inkml:context>
    <inkml:brush xml:id="br0">
      <inkml:brushProperty name="width" value="0.10583" units="cm"/>
      <inkml:brushProperty name="height" value="0.10583" units="cm"/>
      <inkml:brushProperty name="color" value="#319B42"/>
      <inkml:brushProperty name="fitToCurve" value="1"/>
    </inkml:brush>
  </inkml:definitions>
  <inkml:trace contextRef="#ctx0" brushRef="#br0">823 0 371 0,'0'0'151'0,"0"-1"-74"15,0 1 6-15,-3 0-13 16,-3 0-11-16,-4 0-10 16,-1 0 2-16,-5 3-4 15,-4 1 3-15,-4 2-21 16,-5-1-4-16,-7 1-7 15,-6 1-7-15,-2 0-5 16,-4 2-3-16,-3 0 2 16,-1 1 4-16,1 2 1 15,-3-1-1-15,0 3-4 16,3-2-3-16,3 1 1 15,3-1-1-15,9-3 7 0,6-1-2 16,7-2-4 0,6-2 3-16,8 0 3 0,1-2-1 15,5-1-5-15,1 1-5 16,2-2 2-16,0 0-2 15,0 0-20-15,0 0-41 16,0 0-111-16,0 0-158 16</inkml:trace>
  <inkml:trace contextRef="#ctx0" brushRef="#br0" timeOffset="1">486-186 213 0,'-3'-1'12'0,"2"1"11"15,-1 0 201-15,0-1-155 16,0 1 8-16,2 0 11 16,0 0-8-16,0 0-11 15,0 0-5-15,0 0-14 16,0 0-24-16,0 0 7 15,5 0-5-15,5 1-12 16,2 4-3-16,4 2 6 16,4 0-9-16,1 1-8 15,5-1 1-15,3 0-3 16,2 1 2-16,2 0-3 15,-1 1 8-15,-1 0-4 16,-2 0-2-16,-5 0 1 16,-3-2-3-16,-6 1 1 15,-3-4 1-15,-6 1-2 16,0-2 2-16,-3-2-1 15,0 1 2-15,-2-1-2 16,1 1 0-16,-1-2 1 16,1 0-2-16,-1 0 2 15,1 3-1-15,-1-3 0 16,1 1 0-16,1 2 0 15,0-3-1-15,-2 3 2 16,2-3-1-16,-1 3-1 16,-1-3 2-16,-1 0-1 0,0 0 1 15,0 0 0 1,0 0 2-16,0 0-3 0,0 0 1 15,0 0 0-15,0 1-1 16,0 1 1-16,0-2-1 16,0 0-1-16,0 3 1 15,0-2 0-15,0 1 0 16,-1-2 0-16,1 1-1 15,0 1 2-15,0-2-1 16,-2 0-1-16,1 3 3 16,-1-3-1-16,1 3 2 15,-2 0 2-15,-2 2 1 16,1 3 2-16,-4 4-3 15,1 6-2-15,-7 4 3 16,1 4-1-16,-2 3-1 16,-5 5-1-16,2 0-2 15,-2-1 0-15,1-2-1 16,1-2 0-16,2-4 0 15,1-5 0-15,4-4-1 16,2-4-8-16,4-4-15 16,3-4-7-16,2-4-47 15,-1 0-139-15,1-10-266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1007.90527" units="1/cm"/>
          <inkml:channelProperty channel="Y" name="resolution" value="1612.54919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16-11-24T18:48:38.309"/>
    </inkml:context>
    <inkml:brush xml:id="br0">
      <inkml:brushProperty name="width" value="0.06667" units="cm"/>
      <inkml:brushProperty name="height" value="0.06667" units="cm"/>
      <inkml:brushProperty name="color" value="#27A342"/>
      <inkml:brushProperty name="fitToCurve" value="1"/>
    </inkml:brush>
  </inkml:definitions>
  <inkml:trace contextRef="#ctx0" brushRef="#br0">1679 276 446 0,'-19'0'71'0,"-5"0"-39"15,-7 0 0-15,-8 2 62 16,-12 6-69-16,-2 4-19 15,-10 1 30-15,-4 3 2 16,-9 4-1-16,-5 6-17 16,-8 4-8-16,-7 7-4 15,-5 5 0-15,-8 5 0 16,2 6-9-16,-1 6 4 16,2 4-2-16,11 6 0 15,9 2 0-15,9 3 1 16,11 5-2-16,12 0 1 15,10 6-4-15,17-1 1 16,16 2 0-16,11 0-1 16,10-2 5-16,27-1-4 15,18-5 1-15,14-5 4 16,20-3-4-16,16-4 8 16,16-5-1-16,16-6 2 15,13-5-1-15,13-6-3 16,12-6 12-16,10-8 4 15,12-7-3-15,8-6 0 16,12-8-17-16,8-6-1 16,4-3 3-16,5-7-4 15,1-15 10-15,-7-6-11 16,3-6-1-16,-13-4 5 0,-4-5-1 16,-10-5 5-16,-9-2-2 15,-13-6-4-15,-13-5 11 16,-13-7-3-16,-12-7 5 15,-24-7 2-15,-20-4-8 16,-12-5 6-16,-22-3-4 16,-18-7-5-16,-24-2 1 15,-24-4-5-15,-12-3 0 16,-40 2 0-16,-21-2-4 16,-26 4 5-16,-24 4-7 15,-26 6 2-15,-23 7 2 16,-13 10-3-16,-15 10 5 15,-15 12-9-15,-12 14 1 16,-13 13-24-16,-9 17-42 16,-7 13-8-16,-11 12-56 15,-19 22-210-15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1007.90527" units="1/cm"/>
          <inkml:channelProperty channel="Y" name="resolution" value="1612.54919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16-11-24T18:50:51.640"/>
    </inkml:context>
    <inkml:brush xml:id="br0">
      <inkml:brushProperty name="width" value="0.06667" units="cm"/>
      <inkml:brushProperty name="height" value="0.06667" units="cm"/>
      <inkml:brushProperty name="color" value="#27A342"/>
      <inkml:brushProperty name="fitToCurve" value="1"/>
    </inkml:brush>
  </inkml:definitions>
  <inkml:trace contextRef="#ctx0" brushRef="#br0">1679 276 446 0,'-19'0'71'0,"-5"0"-39"15,-7 0 0-15,-8 2 62 16,-12 6-69-16,-2 4-19 15,-10 1 30-15,-4 3 2 16,-9 4-1-16,-5 6-17 16,-8 4-8-16,-7 7-4 15,-5 5 0-15,-8 5 0 16,2 6-9-16,-1 6 4 16,2 4-2-16,11 6 0 15,9 2 0-15,9 3 1 16,11 5-2-16,12 0 1 15,10 6-4-15,17-1 1 16,16 2 0-16,11 0-1 16,10-2 5-16,27-1-4 15,18-5 1-15,14-5 4 16,20-3-4-16,16-4 8 16,16-5-1-16,16-6 2 15,13-5-1-15,13-6-3 16,12-6 12-16,10-8 4 15,12-7-3-15,8-6 0 16,12-8-17-16,8-6-1 16,4-3 3-16,5-7-4 15,1-15 10-15,-7-6-11 16,3-6-1-16,-13-4 5 0,-4-5-1 16,-10-5 5-16,-9-2-2 15,-13-6-4-15,-13-5 11 16,-13-7-3-16,-12-7 5 15,-24-7 2-15,-20-4-8 16,-12-5 6-16,-22-3-4 16,-18-7-5-16,-24-2 1 15,-24-4-5-15,-12-3 0 16,-40 2 0-16,-21-2-4 16,-26 4 5-16,-24 4-7 15,-26 6 2-15,-23 7 2 16,-13 10-3-16,-15 10 5 15,-15 12-9-15,-12 14 1 16,-13 13-24-16,-9 17-42 16,-7 13-8-16,-11 12-56 15,-19 22-210-15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307046" cy="341542"/>
          </a:xfrm>
          <a:prstGeom prst="rect">
            <a:avLst/>
          </a:prstGeom>
        </p:spPr>
        <p:txBody>
          <a:bodyPr vert="horz" lIns="89349" tIns="44675" rIns="89349" bIns="4467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9996" y="2"/>
            <a:ext cx="4307046" cy="341542"/>
          </a:xfrm>
          <a:prstGeom prst="rect">
            <a:avLst/>
          </a:prstGeom>
        </p:spPr>
        <p:txBody>
          <a:bodyPr vert="horz" lIns="89349" tIns="44675" rIns="89349" bIns="44675" rtlCol="0"/>
          <a:lstStyle>
            <a:lvl1pPr algn="r">
              <a:defRPr sz="1200"/>
            </a:lvl1pPr>
          </a:lstStyle>
          <a:p>
            <a:fld id="{677B921D-0CD2-4250-9553-1E1B5FB4CE7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8938" y="850900"/>
            <a:ext cx="4081462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349" tIns="44675" rIns="89349" bIns="4467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3934" y="3275966"/>
            <a:ext cx="7951470" cy="2680336"/>
          </a:xfrm>
          <a:prstGeom prst="rect">
            <a:avLst/>
          </a:prstGeom>
        </p:spPr>
        <p:txBody>
          <a:bodyPr vert="horz" lIns="89349" tIns="44675" rIns="89349" bIns="4467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65660"/>
            <a:ext cx="4307046" cy="341541"/>
          </a:xfrm>
          <a:prstGeom prst="rect">
            <a:avLst/>
          </a:prstGeom>
        </p:spPr>
        <p:txBody>
          <a:bodyPr vert="horz" lIns="89349" tIns="44675" rIns="89349" bIns="4467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9996" y="6465660"/>
            <a:ext cx="4307046" cy="341541"/>
          </a:xfrm>
          <a:prstGeom prst="rect">
            <a:avLst/>
          </a:prstGeom>
        </p:spPr>
        <p:txBody>
          <a:bodyPr vert="horz" lIns="89349" tIns="44675" rIns="89349" bIns="44675" rtlCol="0" anchor="b"/>
          <a:lstStyle>
            <a:lvl1pPr algn="r">
              <a:defRPr sz="1200"/>
            </a:lvl1pPr>
          </a:lstStyle>
          <a:p>
            <a:fld id="{006B4066-DC94-4BC7-88A8-7B15EA228F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711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2380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326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401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985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704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276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386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9378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2031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4381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774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E5EABE-20FB-48F5-B560-75A6F980E6D7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944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97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E5EABE-20FB-48F5-B560-75A6F980E6D7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366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Будет подробный рассказ и про эти технологии и про</a:t>
            </a:r>
            <a:r>
              <a:rPr lang="ru-RU" baseline="0" dirty="0" smtClean="0"/>
              <a:t> возможности 3</a:t>
            </a:r>
            <a:r>
              <a:rPr lang="en-US" baseline="0" dirty="0" smtClean="0"/>
              <a:t>ds 2.0 </a:t>
            </a:r>
            <a:r>
              <a:rPr lang="ru-RU" baseline="0" dirty="0" smtClean="0"/>
              <a:t>и 1.0. </a:t>
            </a:r>
            <a:r>
              <a:rPr lang="ru-RU" baseline="0" dirty="0" err="1" smtClean="0"/>
              <a:t>токен</a:t>
            </a:r>
            <a:r>
              <a:rPr lang="ru-RU" baseline="0" dirty="0" smtClean="0"/>
              <a:t> + мобильное </a:t>
            </a:r>
            <a:br>
              <a:rPr lang="ru-RU" baseline="0" dirty="0" smtClean="0"/>
            </a:br>
            <a:r>
              <a:rPr lang="ru-RU" baseline="0" dirty="0" smtClean="0"/>
              <a:t>3дс 2.0 – мобильная коммерция, </a:t>
            </a:r>
            <a:r>
              <a:rPr lang="en-US" baseline="0" dirty="0" smtClean="0"/>
              <a:t>in-app</a:t>
            </a:r>
            <a:r>
              <a:rPr lang="ru-RU" baseline="0" dirty="0" smtClean="0"/>
              <a:t> аутентификация (без держателя карты), 2 клиентских интерфейса (с обращением к держателю и без), 2 потока проверки (</a:t>
            </a:r>
            <a:r>
              <a:rPr lang="ru-RU" baseline="0" dirty="0" err="1" smtClean="0"/>
              <a:t>броузер</a:t>
            </a:r>
            <a:r>
              <a:rPr lang="ru-RU" baseline="0" dirty="0" smtClean="0"/>
              <a:t> и моб аплет в устройстве)…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E5EABE-20FB-48F5-B560-75A6F980E6D7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260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Технологическое развитие инфраструктуры</a:t>
            </a:r>
          </a:p>
          <a:p>
            <a:r>
              <a:rPr lang="ru-RU" dirty="0" smtClean="0"/>
              <a:t>Повышение технической грамотности населения</a:t>
            </a:r>
          </a:p>
          <a:p>
            <a:r>
              <a:rPr lang="ru-RU" dirty="0" smtClean="0"/>
              <a:t>Развитие нормативно-правовой базы</a:t>
            </a:r>
          </a:p>
          <a:p>
            <a:r>
              <a:rPr lang="ru-RU" dirty="0" smtClean="0"/>
              <a:t>Накопление опыта реализации проектов нефинансовых сервисов</a:t>
            </a:r>
          </a:p>
          <a:p>
            <a:r>
              <a:rPr lang="ru-RU" dirty="0" smtClean="0"/>
              <a:t>Формирование запроса потребителя на дополнительные сервисы, предоставляемые посредством банковских карт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434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656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330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066-DC94-4BC7-88A8-7B15EA228F9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44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1604700"/>
            <a:ext cx="5076000" cy="353880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507604" y="2076744"/>
            <a:ext cx="4133673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Цели и задачи</a:t>
            </a:r>
            <a:br>
              <a:rPr lang="ru-RU" dirty="0" smtClean="0"/>
            </a:br>
            <a:r>
              <a:rPr lang="ru-RU" dirty="0" smtClean="0"/>
              <a:t>создания ПС «Мир»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10971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с одним вырезанным скругленным углом 7"/>
          <p:cNvSpPr/>
          <p:nvPr userDrawn="1"/>
        </p:nvSpPr>
        <p:spPr>
          <a:xfrm flipH="1">
            <a:off x="50760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 userDrawn="1"/>
        </p:nvSpPr>
        <p:spPr>
          <a:xfrm>
            <a:off x="0" y="5895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Овал 9"/>
          <p:cNvSpPr/>
          <p:nvPr userDrawn="1"/>
        </p:nvSpPr>
        <p:spPr>
          <a:xfrm>
            <a:off x="0" y="81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2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39" y="4174252"/>
            <a:ext cx="1346200" cy="635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513197" y="4023195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/>
              <a:cs typeface="Roboto Light"/>
            </a:endParaRPr>
          </a:p>
        </p:txBody>
      </p:sp>
      <p:sp>
        <p:nvSpPr>
          <p:cNvPr id="20" name="Текст 18"/>
          <p:cNvSpPr>
            <a:spLocks noGrp="1"/>
          </p:cNvSpPr>
          <p:nvPr>
            <p:ph type="body" sz="quarter" idx="11" hasCustomPrompt="1"/>
          </p:nvPr>
        </p:nvSpPr>
        <p:spPr>
          <a:xfrm>
            <a:off x="513198" y="3159128"/>
            <a:ext cx="2574925" cy="3155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1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/>
            </a:lvl2pPr>
            <a:lvl3pPr marL="914296" indent="0">
              <a:buNone/>
              <a:defRPr/>
            </a:lvl3pPr>
            <a:lvl4pPr marL="1371444" indent="0">
              <a:buNone/>
              <a:defRPr/>
            </a:lvl4pPr>
            <a:lvl5pPr marL="1828592" indent="0">
              <a:buNone/>
              <a:defRPr/>
            </a:lvl5pPr>
          </a:lstStyle>
          <a:p>
            <a:r>
              <a:rPr lang="ru-RU" sz="1700" dirty="0" smtClean="0">
                <a:solidFill>
                  <a:srgbClr val="319B42"/>
                </a:solidFill>
              </a:rPr>
              <a:t>Версия </a:t>
            </a:r>
            <a:r>
              <a:rPr lang="en-US" sz="1700" dirty="0" smtClean="0">
                <a:solidFill>
                  <a:srgbClr val="319B42"/>
                </a:solidFill>
              </a:rPr>
              <a:t>0.02</a:t>
            </a:r>
            <a:endParaRPr lang="ru-RU" sz="1700" dirty="0">
              <a:solidFill>
                <a:srgbClr val="319B42"/>
              </a:solidFill>
            </a:endParaRP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2" hasCustomPrompt="1"/>
          </p:nvPr>
        </p:nvSpPr>
        <p:spPr>
          <a:xfrm>
            <a:off x="2600960" y="4225053"/>
            <a:ext cx="2040890" cy="5187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9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900">
                <a:latin typeface="Arial"/>
                <a:cs typeface="Arial"/>
              </a:defRPr>
            </a:lvl2pPr>
            <a:lvl3pPr marL="914296" indent="0">
              <a:buNone/>
              <a:defRPr sz="900">
                <a:latin typeface="Arial"/>
                <a:cs typeface="Arial"/>
              </a:defRPr>
            </a:lvl3pPr>
            <a:lvl4pPr marL="1371444" indent="0">
              <a:buNone/>
              <a:defRPr sz="900">
                <a:latin typeface="Arial"/>
                <a:cs typeface="Arial"/>
              </a:defRPr>
            </a:lvl4pPr>
            <a:lvl5pPr marL="1828592" indent="0">
              <a:buNone/>
              <a:defRPr sz="9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Внесены правки в соответствии</a:t>
            </a:r>
            <a:br>
              <a:rPr lang="ru-RU" dirty="0" smtClean="0"/>
            </a:br>
            <a:r>
              <a:rPr lang="ru-RU" dirty="0" smtClean="0"/>
              <a:t>с замечаниями: </a:t>
            </a:r>
            <a:r>
              <a:rPr lang="ru-RU" dirty="0" err="1" smtClean="0"/>
              <a:t>Голдовский</a:t>
            </a:r>
            <a:r>
              <a:rPr lang="ru-RU" dirty="0" smtClean="0"/>
              <a:t> И.М.,</a:t>
            </a:r>
            <a:br>
              <a:rPr lang="ru-RU" dirty="0" smtClean="0"/>
            </a:br>
            <a:r>
              <a:rPr lang="ru-RU" dirty="0" smtClean="0"/>
              <a:t>Плетнев О.В., </a:t>
            </a:r>
            <a:r>
              <a:rPr lang="ru-RU" dirty="0" err="1" smtClean="0"/>
              <a:t>Лазырин</a:t>
            </a:r>
            <a:r>
              <a:rPr lang="ru-RU" dirty="0" smtClean="0"/>
              <a:t> М.Б.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87" y="4316883"/>
            <a:ext cx="1052419" cy="34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42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2651760"/>
            <a:ext cx="5076000" cy="248158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1015202" y="2913674"/>
            <a:ext cx="3627920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Спасибо 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214278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0" y="16351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2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00" y="4174252"/>
            <a:ext cx="1346200" cy="635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028158" y="4023195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6" name="Овал 15"/>
          <p:cNvSpPr/>
          <p:nvPr userDrawn="1"/>
        </p:nvSpPr>
        <p:spPr>
          <a:xfrm>
            <a:off x="0" y="1104355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Овал 16"/>
          <p:cNvSpPr/>
          <p:nvPr userDrawn="1"/>
        </p:nvSpPr>
        <p:spPr>
          <a:xfrm>
            <a:off x="1015200" y="21427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8" name="Прямоугольник с одним вырезанным скругленным углом 17"/>
          <p:cNvSpPr/>
          <p:nvPr userDrawn="1"/>
        </p:nvSpPr>
        <p:spPr>
          <a:xfrm flipH="1">
            <a:off x="5076000" y="46257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5076000" y="41181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2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1028158" y="499635"/>
            <a:ext cx="3614964" cy="123981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Большая Татарская ул., д. 11</a:t>
            </a:r>
            <a:endParaRPr lang="en-US" sz="1400" dirty="0" smtClean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Москва, 115184</a:t>
            </a:r>
          </a:p>
          <a:p>
            <a:endParaRPr lang="ru-RU" sz="1400" dirty="0" smtClean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Тел. </a:t>
            </a:r>
            <a:r>
              <a:rPr lang="en-US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+7 495.705. 9999</a:t>
            </a:r>
          </a:p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Эл. почта: </a:t>
            </a:r>
            <a:r>
              <a:rPr lang="en-US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info@nspk.ru </a:t>
            </a:r>
            <a:endParaRPr lang="ru-RU" sz="1400" dirty="0" smtClean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endParaRPr lang="ru-RU" sz="900" dirty="0"/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90" y="4316883"/>
            <a:ext cx="1052419" cy="34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30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1604700"/>
            <a:ext cx="5076000" cy="353880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07600" y="2076744"/>
            <a:ext cx="4133673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10971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с одним вырезанным скругленным углом 7"/>
          <p:cNvSpPr/>
          <p:nvPr userDrawn="1"/>
        </p:nvSpPr>
        <p:spPr>
          <a:xfrm flipH="1">
            <a:off x="50760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 userDrawn="1"/>
        </p:nvSpPr>
        <p:spPr>
          <a:xfrm>
            <a:off x="0" y="5895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Овал 9"/>
          <p:cNvSpPr/>
          <p:nvPr userDrawn="1"/>
        </p:nvSpPr>
        <p:spPr>
          <a:xfrm>
            <a:off x="0" y="81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1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39" y="4174250"/>
            <a:ext cx="1346200" cy="635000"/>
          </a:xfrm>
          <a:prstGeom prst="rect">
            <a:avLst/>
          </a:prstGeom>
        </p:spPr>
      </p:pic>
      <p:sp>
        <p:nvSpPr>
          <p:cNvPr id="22" name="Текст 21"/>
          <p:cNvSpPr>
            <a:spLocks noGrp="1"/>
          </p:cNvSpPr>
          <p:nvPr>
            <p:ph type="body" sz="quarter" idx="12"/>
          </p:nvPr>
        </p:nvSpPr>
        <p:spPr>
          <a:xfrm>
            <a:off x="2600960" y="4225050"/>
            <a:ext cx="2040890" cy="518795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lang="ru-RU" sz="933" baseline="0" dirty="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>
              <a:buNone/>
            </a:pPr>
            <a:endParaRPr lang="ru-RU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513197" y="4023195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11436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40000" y="360000"/>
            <a:ext cx="81468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000" b="1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0000" y="972000"/>
            <a:ext cx="7588800" cy="3134791"/>
          </a:xfrm>
          <a:prstGeom prst="rect">
            <a:avLst/>
          </a:prstGeom>
        </p:spPr>
        <p:txBody>
          <a:bodyPr/>
          <a:lstStyle>
            <a:lvl1pPr algn="l">
              <a:lnSpc>
                <a:spcPct val="150000"/>
              </a:lnSpc>
              <a:spcBef>
                <a:spcPts val="600"/>
              </a:spcBef>
              <a:buClr>
                <a:srgbClr val="3DA536"/>
              </a:buClr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3pPr>
            <a:lvl4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4pPr>
            <a:lvl5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grpSp>
        <p:nvGrpSpPr>
          <p:cNvPr id="8" name="Группа 7"/>
          <p:cNvGrpSpPr/>
          <p:nvPr userDrawn="1"/>
        </p:nvGrpSpPr>
        <p:grpSpPr>
          <a:xfrm flipH="1">
            <a:off x="7970480" y="4361207"/>
            <a:ext cx="1173520" cy="782293"/>
            <a:chOff x="0" y="4128300"/>
            <a:chExt cx="1522800" cy="1015200"/>
          </a:xfrm>
        </p:grpSpPr>
        <p:sp>
          <p:nvSpPr>
            <p:cNvPr id="9" name="Прямоугольник с одним вырезанным скругленным углом 4"/>
            <p:cNvSpPr/>
            <p:nvPr/>
          </p:nvSpPr>
          <p:spPr>
            <a:xfrm flipH="1">
              <a:off x="0" y="4635900"/>
              <a:ext cx="1015200" cy="507600"/>
            </a:xfrm>
            <a:prstGeom prst="snipRoundRect">
              <a:avLst>
                <a:gd name="adj1" fmla="val 50000"/>
                <a:gd name="adj2" fmla="val 0"/>
              </a:avLst>
            </a:prstGeom>
            <a:solidFill>
              <a:srgbClr val="319B4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0" rIns="91430" bIns="0"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1015200" y="4632960"/>
              <a:ext cx="507600" cy="507600"/>
            </a:xfrm>
            <a:prstGeom prst="ellipse">
              <a:avLst/>
            </a:prstGeom>
            <a:solidFill>
              <a:srgbClr val="319B4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0" y="4128300"/>
              <a:ext cx="507600" cy="507600"/>
            </a:xfrm>
            <a:prstGeom prst="ellipse">
              <a:avLst/>
            </a:prstGeom>
            <a:gradFill flip="none" rotWithShape="1">
              <a:gsLst>
                <a:gs pos="0">
                  <a:srgbClr val="00A3E1"/>
                </a:gs>
                <a:gs pos="100000">
                  <a:srgbClr val="0076C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" name="Прямоугольник 11"/>
          <p:cNvSpPr/>
          <p:nvPr userDrawn="1"/>
        </p:nvSpPr>
        <p:spPr>
          <a:xfrm>
            <a:off x="8770620" y="4827509"/>
            <a:ext cx="365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24EE7B90-C4AC-C649-ABB2-7ED8FF0C5201}" type="slidenum">
              <a:rPr lang="ru-RU" sz="1400" smtClean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62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иаграмма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1015201" y="543600"/>
            <a:ext cx="4613440" cy="7568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20"/>
              </a:lnSpc>
              <a:spcBef>
                <a:spcPts val="0"/>
              </a:spcBef>
              <a:buNone/>
              <a:defRPr sz="2100" baseline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2100" dirty="0" smtClean="0">
                <a:solidFill>
                  <a:srgbClr val="0077C1"/>
                </a:solidFill>
                <a:latin typeface="Arial Unicode MS"/>
                <a:cs typeface="Arial Unicode MS"/>
              </a:rPr>
              <a:t>Выпуск и продвижение национальной платежной карты</a:t>
            </a:r>
            <a:endParaRPr lang="ru-RU" sz="2100" dirty="0">
              <a:solidFill>
                <a:srgbClr val="0077C1"/>
              </a:solidFill>
              <a:latin typeface="Arial Unicode MS"/>
              <a:cs typeface="Arial Unicode MS"/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3" y="1695600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78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2pPr>
            <a:lvl3pPr marL="9144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3pPr>
            <a:lvl4pPr marL="13716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4pPr>
            <a:lvl5pPr marL="18288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10" name="Название 1"/>
          <p:cNvSpPr txBox="1">
            <a:spLocks/>
          </p:cNvSpPr>
          <p:nvPr userDrawn="1"/>
        </p:nvSpPr>
        <p:spPr>
          <a:xfrm>
            <a:off x="7959600" y="4450080"/>
            <a:ext cx="801036" cy="18288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sz="120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000" dirty="0" err="1" smtClean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mir</a:t>
            </a:r>
            <a:r>
              <a:rPr lang="en-US" sz="1000" dirty="0" smtClean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</a:t>
            </a:r>
            <a:r>
              <a:rPr lang="en-US" sz="1000" dirty="0" err="1" smtClean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nspk.ru</a:t>
            </a:r>
            <a:endParaRPr lang="ru-RU" sz="1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" name="Текст 25"/>
          <p:cNvSpPr>
            <a:spLocks noGrp="1"/>
          </p:cNvSpPr>
          <p:nvPr>
            <p:ph type="body" sz="quarter" idx="10" hasCustomPrompt="1"/>
          </p:nvPr>
        </p:nvSpPr>
        <p:spPr>
          <a:xfrm>
            <a:off x="1015200" y="4450398"/>
            <a:ext cx="275120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12" name="Текст 25"/>
          <p:cNvSpPr>
            <a:spLocks noGrp="1"/>
          </p:cNvSpPr>
          <p:nvPr>
            <p:ph type="body" sz="quarter" idx="11" hasCustomPrompt="1"/>
          </p:nvPr>
        </p:nvSpPr>
        <p:spPr>
          <a:xfrm>
            <a:off x="1522800" y="4450398"/>
            <a:ext cx="4105841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ru-RU" dirty="0"/>
          </a:p>
        </p:txBody>
      </p:sp>
      <p:sp>
        <p:nvSpPr>
          <p:cNvPr id="8" name="Таблица 7"/>
          <p:cNvSpPr>
            <a:spLocks noGrp="1"/>
          </p:cNvSpPr>
          <p:nvPr>
            <p:ph type="tbl" sz="quarter" idx="14"/>
          </p:nvPr>
        </p:nvSpPr>
        <p:spPr>
          <a:xfrm>
            <a:off x="1014413" y="1422400"/>
            <a:ext cx="4614862" cy="2708275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72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2651760"/>
            <a:ext cx="5076000" cy="248158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1015201" y="2913674"/>
            <a:ext cx="3627920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Спасибо 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214278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0" y="16351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" name="Название 1"/>
          <p:cNvSpPr txBox="1">
            <a:spLocks/>
          </p:cNvSpPr>
          <p:nvPr userDrawn="1"/>
        </p:nvSpPr>
        <p:spPr>
          <a:xfrm>
            <a:off x="7959600" y="4450080"/>
            <a:ext cx="801036" cy="18288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sz="120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000" dirty="0" err="1" smtClean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mir</a:t>
            </a:r>
            <a:r>
              <a:rPr lang="en-US" sz="1000" dirty="0" smtClean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</a:t>
            </a:r>
            <a:r>
              <a:rPr lang="en-US" sz="1000" dirty="0" err="1" smtClean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nspk.ru</a:t>
            </a:r>
            <a:endParaRPr lang="ru-RU" sz="1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1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00" y="4174250"/>
            <a:ext cx="1346200" cy="635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028157" y="4023192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6" name="Овал 15"/>
          <p:cNvSpPr/>
          <p:nvPr userDrawn="1"/>
        </p:nvSpPr>
        <p:spPr>
          <a:xfrm>
            <a:off x="0" y="1104355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Овал 16"/>
          <p:cNvSpPr/>
          <p:nvPr userDrawn="1"/>
        </p:nvSpPr>
        <p:spPr>
          <a:xfrm>
            <a:off x="1015200" y="21427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8" name="Прямоугольник с одним вырезанным скругленным углом 17"/>
          <p:cNvSpPr/>
          <p:nvPr userDrawn="1"/>
        </p:nvSpPr>
        <p:spPr>
          <a:xfrm flipH="1">
            <a:off x="5076000" y="46257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5076000" y="41181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1028700" y="487363"/>
            <a:ext cx="3614738" cy="114776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32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1400" dirty="0" smtClean="0">
                <a:solidFill>
                  <a:srgbClr val="FFFFFF"/>
                </a:solidFill>
                <a:latin typeface="Arial"/>
                <a:cs typeface="Arial"/>
              </a:rPr>
              <a:t>Большая Татарская ул., д. 11</a:t>
            </a:r>
            <a:endParaRPr lang="en-US" sz="14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Arial"/>
                <a:cs typeface="Arial"/>
              </a:rPr>
              <a:t>Москва, 115184</a:t>
            </a:r>
          </a:p>
          <a:p>
            <a:endParaRPr lang="ru-RU" sz="14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Тел. </a:t>
            </a:r>
            <a:r>
              <a:rPr lang="en-US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+7 495.705. 9999</a:t>
            </a:r>
          </a:p>
          <a:p>
            <a:r>
              <a:rPr lang="ru-RU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Эл. почта: </a:t>
            </a:r>
            <a:r>
              <a:rPr lang="en-US" sz="1400" dirty="0" err="1" smtClean="0">
                <a:solidFill>
                  <a:srgbClr val="FFFFFF"/>
                </a:solidFill>
                <a:latin typeface="Arial Unicode MS"/>
                <a:cs typeface="Arial Unicode MS"/>
              </a:rPr>
              <a:t>info@nspk.ru</a:t>
            </a:r>
            <a:r>
              <a:rPr lang="en-US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 </a:t>
            </a:r>
            <a:endParaRPr lang="ru-RU" sz="1400" dirty="0" smtClean="0">
              <a:solidFill>
                <a:srgbClr val="FFFFFF"/>
              </a:solidFill>
              <a:latin typeface="Arial Unicode MS"/>
              <a:cs typeface="Arial Unicode MS"/>
            </a:endParaRPr>
          </a:p>
          <a:p>
            <a:endParaRPr lang="ru-RU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90" y="4316883"/>
            <a:ext cx="1052419" cy="34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9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УГОЛОК Заголовок и колон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7" name="Номер слайда 3"/>
          <p:cNvSpPr txBox="1">
            <a:spLocks/>
          </p:cNvSpPr>
          <p:nvPr userDrawn="1"/>
        </p:nvSpPr>
        <p:spPr>
          <a:xfrm>
            <a:off x="8298000" y="4918279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5767A64-1F7C-4A17-998E-746B7CEF4F7C}" type="slidenum">
              <a:rPr lang="ru-RU" sz="105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r"/>
              <a:t>‹#›</a:t>
            </a:fld>
            <a:r>
              <a:rPr lang="en-US" sz="1050" dirty="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/135</a:t>
            </a:r>
            <a:endParaRPr lang="ru-RU" sz="1050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7400100" cy="35428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  <p:grpSp>
        <p:nvGrpSpPr>
          <p:cNvPr id="5" name="Группа 4"/>
          <p:cNvGrpSpPr/>
          <p:nvPr userDrawn="1"/>
        </p:nvGrpSpPr>
        <p:grpSpPr>
          <a:xfrm flipH="1">
            <a:off x="7970480" y="4361207"/>
            <a:ext cx="1173520" cy="782293"/>
            <a:chOff x="0" y="4128300"/>
            <a:chExt cx="1522800" cy="1015200"/>
          </a:xfrm>
        </p:grpSpPr>
        <p:sp>
          <p:nvSpPr>
            <p:cNvPr id="7" name="Прямоугольник с одним вырезанным скругленным углом 4"/>
            <p:cNvSpPr/>
            <p:nvPr/>
          </p:nvSpPr>
          <p:spPr>
            <a:xfrm flipH="1">
              <a:off x="0" y="4635900"/>
              <a:ext cx="1015200" cy="507600"/>
            </a:xfrm>
            <a:prstGeom prst="snipRoundRect">
              <a:avLst>
                <a:gd name="adj1" fmla="val 50000"/>
                <a:gd name="adj2" fmla="val 0"/>
              </a:avLst>
            </a:prstGeom>
            <a:solidFill>
              <a:srgbClr val="319B4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0" rIns="91430" bIns="0"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1015200" y="4632960"/>
              <a:ext cx="507600" cy="507600"/>
            </a:xfrm>
            <a:prstGeom prst="ellipse">
              <a:avLst/>
            </a:prstGeom>
            <a:solidFill>
              <a:srgbClr val="319B4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>
              <a:off x="0" y="4128300"/>
              <a:ext cx="507600" cy="507600"/>
            </a:xfrm>
            <a:prstGeom prst="ellipse">
              <a:avLst/>
            </a:prstGeom>
            <a:gradFill flip="none" rotWithShape="1">
              <a:gsLst>
                <a:gs pos="0">
                  <a:srgbClr val="00A3E1"/>
                </a:gs>
                <a:gs pos="100000">
                  <a:srgbClr val="0076C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" name="Прямоугольник 1"/>
          <p:cNvSpPr/>
          <p:nvPr userDrawn="1"/>
        </p:nvSpPr>
        <p:spPr>
          <a:xfrm>
            <a:off x="8770430" y="4829575"/>
            <a:ext cx="365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24EE7B90-C4AC-C649-ABB2-7ED8FF0C5201}" type="slidenum">
              <a:rPr lang="ru-RU" sz="1400" smtClean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47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УГОЛОК Заголовок и колон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7" name="Номер слайда 3"/>
          <p:cNvSpPr txBox="1">
            <a:spLocks/>
          </p:cNvSpPr>
          <p:nvPr userDrawn="1"/>
        </p:nvSpPr>
        <p:spPr>
          <a:xfrm>
            <a:off x="8298000" y="4918279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5767A64-1F7C-4A17-998E-746B7CEF4F7C}" type="slidenum">
              <a:rPr lang="ru-RU" sz="105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r"/>
              <a:t>‹#›</a:t>
            </a:fld>
            <a:r>
              <a:rPr lang="en-US" sz="1050" dirty="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/135</a:t>
            </a:r>
            <a:endParaRPr lang="ru-RU" sz="1050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7400100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0914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lIns="91430" tIns="45715" rIns="91430" bIns="45715"/>
          <a:lstStyle/>
          <a:p>
            <a:fld id="{24EE7B90-C4AC-C649-ABB2-7ED8FF0C52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2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750"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750"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750"/>
            </a:lvl1pPr>
          </a:lstStyle>
          <a:p>
            <a:fld id="{189C7A20-4B9B-46C7-A44C-1700F43FBD9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 flipH="1">
            <a:off x="7970480" y="4361207"/>
            <a:ext cx="1173520" cy="782293"/>
            <a:chOff x="0" y="4128300"/>
            <a:chExt cx="1522800" cy="1015200"/>
          </a:xfrm>
        </p:grpSpPr>
        <p:sp>
          <p:nvSpPr>
            <p:cNvPr id="8" name="Прямоугольник с одним вырезанным скругленным углом 4"/>
            <p:cNvSpPr/>
            <p:nvPr/>
          </p:nvSpPr>
          <p:spPr>
            <a:xfrm flipH="1">
              <a:off x="0" y="4635900"/>
              <a:ext cx="1015200" cy="507600"/>
            </a:xfrm>
            <a:prstGeom prst="snipRoundRect">
              <a:avLst>
                <a:gd name="adj1" fmla="val 50000"/>
                <a:gd name="adj2" fmla="val 0"/>
              </a:avLst>
            </a:prstGeom>
            <a:solidFill>
              <a:srgbClr val="319B4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0" rIns="91430" bIns="0"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015200" y="4632960"/>
              <a:ext cx="507600" cy="507600"/>
            </a:xfrm>
            <a:prstGeom prst="ellipse">
              <a:avLst/>
            </a:prstGeom>
            <a:solidFill>
              <a:srgbClr val="319B4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0" y="4128300"/>
              <a:ext cx="507600" cy="507600"/>
            </a:xfrm>
            <a:prstGeom prst="ellipse">
              <a:avLst/>
            </a:prstGeom>
            <a:gradFill flip="none" rotWithShape="1">
              <a:gsLst>
                <a:gs pos="0">
                  <a:srgbClr val="00A3E1"/>
                </a:gs>
                <a:gs pos="100000">
                  <a:srgbClr val="0076C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" name="Прямоугольник 1"/>
          <p:cNvSpPr/>
          <p:nvPr userDrawn="1"/>
        </p:nvSpPr>
        <p:spPr>
          <a:xfrm>
            <a:off x="8771174" y="4828270"/>
            <a:ext cx="365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24EE7B90-C4AC-C649-ABB2-7ED8FF0C5201}" type="slidenum">
              <a:rPr lang="ru-RU" sz="1400" smtClean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842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799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897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муцтитул темный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с одним вырезанным скругленным углом 28"/>
          <p:cNvSpPr/>
          <p:nvPr userDrawn="1"/>
        </p:nvSpPr>
        <p:spPr>
          <a:xfrm flipH="1">
            <a:off x="-2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 userDrawn="1"/>
        </p:nvSpPr>
        <p:spPr>
          <a:xfrm>
            <a:off x="-2" y="41283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 userDrawn="1"/>
        </p:nvSpPr>
        <p:spPr>
          <a:xfrm>
            <a:off x="1015198" y="46359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2" name="Овал 31"/>
          <p:cNvSpPr/>
          <p:nvPr userDrawn="1"/>
        </p:nvSpPr>
        <p:spPr>
          <a:xfrm>
            <a:off x="-2" y="36207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/>
          </a:p>
        </p:txBody>
      </p:sp>
      <p:sp>
        <p:nvSpPr>
          <p:cNvPr id="34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1014415" y="1655766"/>
            <a:ext cx="5375275" cy="8731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2800" baseline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Цели и задачи </a:t>
            </a:r>
          </a:p>
          <a:p>
            <a:pPr lvl="0"/>
            <a:r>
              <a:rPr lang="ru-RU" dirty="0" smtClean="0"/>
              <a:t>создания ПС «Мир» </a:t>
            </a:r>
            <a:endParaRPr lang="ru-RU" dirty="0"/>
          </a:p>
        </p:txBody>
      </p:sp>
      <p:sp>
        <p:nvSpPr>
          <p:cNvPr id="35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1014415" y="649926"/>
            <a:ext cx="5375275" cy="873125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7600" baseline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О1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5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1" i="0">
                <a:solidFill>
                  <a:srgbClr val="1D1D1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0341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781800" y="4781550"/>
            <a:ext cx="2133600" cy="169277"/>
          </a:xfrm>
        </p:spPr>
        <p:txBody>
          <a:bodyPr/>
          <a:lstStyle>
            <a:lvl1pPr>
              <a:defRPr sz="11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53484A4-ED73-4302-8D88-DDC599B8B2C5}" type="slidenum">
              <a:rPr lang="ru-RU" b="1" smtClean="0"/>
              <a:pPr/>
              <a:t>‹#›</a:t>
            </a:fld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83665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1" i="0">
                <a:solidFill>
                  <a:srgbClr val="1D1D1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1881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1" i="0">
                <a:solidFill>
                  <a:srgbClr val="1D1D1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0096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6"/>
          <p:cNvSpPr>
            <a:spLocks noGrp="1"/>
          </p:cNvSpPr>
          <p:nvPr>
            <p:ph type="sldNum" sz="quarter" idx="7"/>
          </p:nvPr>
        </p:nvSpPr>
        <p:spPr>
          <a:xfrm>
            <a:off x="8610600" y="4705350"/>
            <a:ext cx="20828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chemeClr val="tx1">
                    <a:lumMod val="95000"/>
                    <a:lumOff val="5000"/>
                  </a:schemeClr>
                </a:solidFill>
                <a:latin typeface="Roboto"/>
                <a:cs typeface="Roboto"/>
              </a:defRPr>
            </a:lvl1pPr>
          </a:lstStyle>
          <a:p>
            <a:pPr marL="25400"/>
            <a:fld id="{81D60167-4931-47E6-BA6A-407CBD079E47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 marL="25400"/>
              <a:t>‹#›</a:t>
            </a:fld>
            <a:endParaRPr lang="ru-RU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3242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532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bg>
      <p:bgPr>
        <a:gradFill>
          <a:gsLst>
            <a:gs pos="45000">
              <a:srgbClr val="00A3E1"/>
            </a:gs>
            <a:gs pos="100000">
              <a:srgbClr val="0076C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вал 15"/>
          <p:cNvSpPr/>
          <p:nvPr userDrawn="1"/>
        </p:nvSpPr>
        <p:spPr>
          <a:xfrm>
            <a:off x="0" y="1104355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781800" y="4781550"/>
            <a:ext cx="2133600" cy="169277"/>
          </a:xfrm>
        </p:spPr>
        <p:txBody>
          <a:bodyPr/>
          <a:lstStyle>
            <a:lvl1pPr>
              <a:defRPr sz="11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53484A4-ED73-4302-8D88-DDC599B8B2C5}" type="slidenum">
              <a:rPr lang="ru-RU" b="1" smtClean="0"/>
              <a:pPr/>
              <a:t>‹#›</a:t>
            </a:fld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0041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903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8669088" y="4803998"/>
            <a:ext cx="4812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fld id="{6D679663-A687-431F-A40A-A7CA785AFE82}" type="slidenum">
              <a:rPr lang="en-US" sz="1200" kern="1800" spc="100" smtClean="0">
                <a:solidFill>
                  <a:srgbClr val="1D5A62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pPr defTabSz="914400"/>
              <a:t>‹#›</a:t>
            </a:fld>
            <a:endParaRPr lang="ru-RU" sz="1200" kern="1800" spc="100" dirty="0">
              <a:solidFill>
                <a:srgbClr val="1D5A62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2571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8669088" y="4803998"/>
            <a:ext cx="4812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fld id="{6D679663-A687-431F-A40A-A7CA785AFE82}" type="slidenum">
              <a:rPr lang="en-US" sz="1200" kern="1800" spc="100" smtClean="0">
                <a:solidFill>
                  <a:srgbClr val="1D5A62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pPr defTabSz="914400"/>
              <a:t>‹#›</a:t>
            </a:fld>
            <a:endParaRPr lang="ru-RU" sz="1200" kern="1800" spc="100" dirty="0">
              <a:solidFill>
                <a:srgbClr val="1D5A62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8810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муцтитул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одним вырезанным скругленным углом 5"/>
          <p:cNvSpPr/>
          <p:nvPr userDrawn="1"/>
        </p:nvSpPr>
        <p:spPr>
          <a:xfrm rot="10800000" flipH="1">
            <a:off x="-2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 userDrawn="1"/>
        </p:nvSpPr>
        <p:spPr>
          <a:xfrm>
            <a:off x="-2" y="41283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 userDrawn="1"/>
        </p:nvSpPr>
        <p:spPr>
          <a:xfrm>
            <a:off x="1015198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2536405" y="1422403"/>
            <a:ext cx="5375275" cy="8731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2800" baseline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Цели и задачи </a:t>
            </a:r>
          </a:p>
          <a:p>
            <a:pPr lvl="0"/>
            <a:r>
              <a:rPr lang="ru-RU" dirty="0" smtClean="0"/>
              <a:t>создания ПС «Мир» </a:t>
            </a:r>
            <a:endParaRPr lang="ru-RU" dirty="0"/>
          </a:p>
        </p:txBody>
      </p:sp>
      <p:sp>
        <p:nvSpPr>
          <p:cNvPr id="11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54354"/>
            <a:ext cx="3190240" cy="270376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16200" baseline="0">
                <a:solidFill>
                  <a:srgbClr val="00A3E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О1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11"/>
          <p:cNvSpPr/>
          <p:nvPr userDrawn="1"/>
        </p:nvSpPr>
        <p:spPr>
          <a:xfrm flipH="1">
            <a:off x="1522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 userDrawn="1"/>
        </p:nvSpPr>
        <p:spPr>
          <a:xfrm>
            <a:off x="25380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Овал 13"/>
          <p:cNvSpPr/>
          <p:nvPr userDrawn="1"/>
        </p:nvSpPr>
        <p:spPr>
          <a:xfrm>
            <a:off x="3045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35532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Прямоугольник с одним вырезанным скругленным углом 15"/>
          <p:cNvSpPr/>
          <p:nvPr userDrawn="1"/>
        </p:nvSpPr>
        <p:spPr>
          <a:xfrm flipH="1">
            <a:off x="4060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rgbClr val="0076CF"/>
              </a:gs>
              <a:gs pos="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 userDrawn="1"/>
        </p:nvSpPr>
        <p:spPr>
          <a:xfrm>
            <a:off x="5076000" y="46388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5583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60912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Овал 19"/>
          <p:cNvSpPr/>
          <p:nvPr userDrawn="1"/>
        </p:nvSpPr>
        <p:spPr>
          <a:xfrm>
            <a:off x="65988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60912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Овал 22"/>
          <p:cNvSpPr/>
          <p:nvPr userDrawn="1"/>
        </p:nvSpPr>
        <p:spPr>
          <a:xfrm>
            <a:off x="55836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45684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Овал 24"/>
          <p:cNvSpPr/>
          <p:nvPr userDrawn="1"/>
        </p:nvSpPr>
        <p:spPr>
          <a:xfrm>
            <a:off x="3045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3553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Овал 26"/>
          <p:cNvSpPr/>
          <p:nvPr userDrawn="1"/>
        </p:nvSpPr>
        <p:spPr>
          <a:xfrm>
            <a:off x="40608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Овал 27"/>
          <p:cNvSpPr/>
          <p:nvPr userDrawn="1"/>
        </p:nvSpPr>
        <p:spPr>
          <a:xfrm>
            <a:off x="1522800" y="41312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9" name="Овал 28"/>
          <p:cNvSpPr/>
          <p:nvPr userDrawn="1"/>
        </p:nvSpPr>
        <p:spPr>
          <a:xfrm>
            <a:off x="2030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0" name="Овал 29"/>
          <p:cNvSpPr/>
          <p:nvPr userDrawn="1"/>
        </p:nvSpPr>
        <p:spPr>
          <a:xfrm>
            <a:off x="2538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1" name="Овал 30"/>
          <p:cNvSpPr/>
          <p:nvPr userDrawn="1"/>
        </p:nvSpPr>
        <p:spPr>
          <a:xfrm>
            <a:off x="1015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2" name="Овал 31"/>
          <p:cNvSpPr/>
          <p:nvPr userDrawn="1"/>
        </p:nvSpPr>
        <p:spPr>
          <a:xfrm>
            <a:off x="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3" name="Овал 32"/>
          <p:cNvSpPr/>
          <p:nvPr userDrawn="1"/>
        </p:nvSpPr>
        <p:spPr>
          <a:xfrm>
            <a:off x="507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4" name="Овал 33"/>
          <p:cNvSpPr/>
          <p:nvPr userDrawn="1"/>
        </p:nvSpPr>
        <p:spPr>
          <a:xfrm>
            <a:off x="1522798" y="36207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5" name="Овал 34"/>
          <p:cNvSpPr/>
          <p:nvPr userDrawn="1"/>
        </p:nvSpPr>
        <p:spPr>
          <a:xfrm>
            <a:off x="1522798" y="31101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6" name="Прямоугольник с одним вырезанным скругленным углом 35"/>
          <p:cNvSpPr/>
          <p:nvPr userDrawn="1"/>
        </p:nvSpPr>
        <p:spPr>
          <a:xfrm rot="10800000" flipH="1">
            <a:off x="2030400" y="36207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 userDrawn="1"/>
        </p:nvSpPr>
        <p:spPr>
          <a:xfrm>
            <a:off x="3045600" y="3620701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07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8669088" y="4803998"/>
            <a:ext cx="4812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fld id="{6D679663-A687-431F-A40A-A7CA785AFE82}" type="slidenum">
              <a:rPr lang="en-US" sz="1200" kern="1800" spc="100" smtClean="0">
                <a:solidFill>
                  <a:srgbClr val="1D5A62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pPr defTabSz="914400"/>
              <a:t>‹#›</a:t>
            </a:fld>
            <a:endParaRPr lang="ru-RU" sz="1200" kern="1800" spc="100" dirty="0">
              <a:solidFill>
                <a:srgbClr val="1D5A62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6318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1604700"/>
            <a:ext cx="5076000" cy="353880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507604" y="2076744"/>
            <a:ext cx="4133673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Цели и задачи</a:t>
            </a:r>
            <a:br>
              <a:rPr lang="ru-RU" dirty="0" smtClean="0"/>
            </a:br>
            <a:r>
              <a:rPr lang="ru-RU" dirty="0" smtClean="0"/>
              <a:t>создания ПС «Мир»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10971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с одним вырезанным скругленным углом 7"/>
          <p:cNvSpPr/>
          <p:nvPr userDrawn="1"/>
        </p:nvSpPr>
        <p:spPr>
          <a:xfrm flipH="1">
            <a:off x="50760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0" y="5895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Овал 9"/>
          <p:cNvSpPr/>
          <p:nvPr userDrawn="1"/>
        </p:nvSpPr>
        <p:spPr>
          <a:xfrm>
            <a:off x="0" y="81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2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39" y="4174252"/>
            <a:ext cx="1346200" cy="635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513197" y="4023195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/>
              <a:cs typeface="Roboto Light"/>
            </a:endParaRPr>
          </a:p>
        </p:txBody>
      </p:sp>
      <p:sp>
        <p:nvSpPr>
          <p:cNvPr id="20" name="Текст 18"/>
          <p:cNvSpPr>
            <a:spLocks noGrp="1"/>
          </p:cNvSpPr>
          <p:nvPr>
            <p:ph type="body" sz="quarter" idx="11" hasCustomPrompt="1"/>
          </p:nvPr>
        </p:nvSpPr>
        <p:spPr>
          <a:xfrm>
            <a:off x="513198" y="3159128"/>
            <a:ext cx="2574925" cy="3155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1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/>
            </a:lvl2pPr>
            <a:lvl3pPr marL="914296" indent="0">
              <a:buNone/>
              <a:defRPr/>
            </a:lvl3pPr>
            <a:lvl4pPr marL="1371444" indent="0">
              <a:buNone/>
              <a:defRPr/>
            </a:lvl4pPr>
            <a:lvl5pPr marL="1828592" indent="0">
              <a:buNone/>
              <a:defRPr/>
            </a:lvl5pPr>
          </a:lstStyle>
          <a:p>
            <a:r>
              <a:rPr lang="ru-RU" sz="1700" dirty="0" smtClean="0">
                <a:solidFill>
                  <a:srgbClr val="319B42"/>
                </a:solidFill>
              </a:rPr>
              <a:t>Версия </a:t>
            </a:r>
            <a:r>
              <a:rPr lang="en-US" sz="1700" dirty="0" smtClean="0">
                <a:solidFill>
                  <a:srgbClr val="319B42"/>
                </a:solidFill>
              </a:rPr>
              <a:t>0.02</a:t>
            </a:r>
            <a:endParaRPr lang="ru-RU" sz="1700" dirty="0">
              <a:solidFill>
                <a:srgbClr val="319B42"/>
              </a:solidFill>
            </a:endParaRP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2" hasCustomPrompt="1"/>
          </p:nvPr>
        </p:nvSpPr>
        <p:spPr>
          <a:xfrm>
            <a:off x="2600960" y="4225053"/>
            <a:ext cx="2040890" cy="5187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9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900">
                <a:latin typeface="Arial"/>
                <a:cs typeface="Arial"/>
              </a:defRPr>
            </a:lvl2pPr>
            <a:lvl3pPr marL="914296" indent="0">
              <a:buNone/>
              <a:defRPr sz="900">
                <a:latin typeface="Arial"/>
                <a:cs typeface="Arial"/>
              </a:defRPr>
            </a:lvl3pPr>
            <a:lvl4pPr marL="1371444" indent="0">
              <a:buNone/>
              <a:defRPr sz="900">
                <a:latin typeface="Arial"/>
                <a:cs typeface="Arial"/>
              </a:defRPr>
            </a:lvl4pPr>
            <a:lvl5pPr marL="1828592" indent="0">
              <a:buNone/>
              <a:defRPr sz="9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Внесены правки в соответствии</a:t>
            </a:r>
            <a:br>
              <a:rPr lang="ru-RU" dirty="0" smtClean="0"/>
            </a:br>
            <a:r>
              <a:rPr lang="ru-RU" dirty="0" smtClean="0"/>
              <a:t>с замечаниями: </a:t>
            </a:r>
            <a:r>
              <a:rPr lang="ru-RU" dirty="0" err="1" smtClean="0"/>
              <a:t>Голдовский</a:t>
            </a:r>
            <a:r>
              <a:rPr lang="ru-RU" dirty="0" smtClean="0"/>
              <a:t> И.М.,</a:t>
            </a:r>
            <a:br>
              <a:rPr lang="ru-RU" dirty="0" smtClean="0"/>
            </a:br>
            <a:r>
              <a:rPr lang="ru-RU" dirty="0" smtClean="0"/>
              <a:t>Плетнев О.В., </a:t>
            </a:r>
            <a:r>
              <a:rPr lang="ru-RU" dirty="0" err="1" smtClean="0"/>
              <a:t>Лазырин</a:t>
            </a:r>
            <a:r>
              <a:rPr lang="ru-RU" dirty="0" smtClean="0"/>
              <a:t> М.Б.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87" y="4316883"/>
            <a:ext cx="1052419" cy="34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3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муцтитул темный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с одним вырезанным скругленным углом 28"/>
          <p:cNvSpPr/>
          <p:nvPr userDrawn="1"/>
        </p:nvSpPr>
        <p:spPr>
          <a:xfrm flipH="1">
            <a:off x="-2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/>
          <p:nvPr userDrawn="1"/>
        </p:nvSpPr>
        <p:spPr>
          <a:xfrm>
            <a:off x="-2" y="41283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 userDrawn="1"/>
        </p:nvSpPr>
        <p:spPr>
          <a:xfrm>
            <a:off x="1015198" y="46359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2" name="Овал 31"/>
          <p:cNvSpPr/>
          <p:nvPr userDrawn="1"/>
        </p:nvSpPr>
        <p:spPr>
          <a:xfrm>
            <a:off x="-2" y="36207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1014415" y="1655766"/>
            <a:ext cx="5375275" cy="8731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2800" baseline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Цели и задачи </a:t>
            </a:r>
          </a:p>
          <a:p>
            <a:pPr lvl="0"/>
            <a:r>
              <a:rPr lang="ru-RU" dirty="0" smtClean="0"/>
              <a:t>создания ПС «Мир» </a:t>
            </a:r>
            <a:endParaRPr lang="ru-RU" dirty="0"/>
          </a:p>
        </p:txBody>
      </p:sp>
      <p:sp>
        <p:nvSpPr>
          <p:cNvPr id="35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1014415" y="649926"/>
            <a:ext cx="5375275" cy="873125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7600" baseline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О1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86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муцтитул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одним вырезанным скругленным углом 5"/>
          <p:cNvSpPr/>
          <p:nvPr userDrawn="1"/>
        </p:nvSpPr>
        <p:spPr>
          <a:xfrm rot="10800000" flipH="1">
            <a:off x="-2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-2" y="41283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 userDrawn="1"/>
        </p:nvSpPr>
        <p:spPr>
          <a:xfrm>
            <a:off x="1015198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2536405" y="1422403"/>
            <a:ext cx="5375275" cy="8731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2800" baseline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Цели и задачи </a:t>
            </a:r>
          </a:p>
          <a:p>
            <a:pPr lvl="0"/>
            <a:r>
              <a:rPr lang="ru-RU" dirty="0" smtClean="0"/>
              <a:t>создания ПС «Мир» </a:t>
            </a:r>
            <a:endParaRPr lang="ru-RU" dirty="0"/>
          </a:p>
        </p:txBody>
      </p:sp>
      <p:sp>
        <p:nvSpPr>
          <p:cNvPr id="11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54354"/>
            <a:ext cx="3190240" cy="270376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16200" baseline="0">
                <a:solidFill>
                  <a:srgbClr val="00A3E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О1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11"/>
          <p:cNvSpPr/>
          <p:nvPr userDrawn="1"/>
        </p:nvSpPr>
        <p:spPr>
          <a:xfrm flipH="1">
            <a:off x="1522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 userDrawn="1"/>
        </p:nvSpPr>
        <p:spPr>
          <a:xfrm>
            <a:off x="25380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Овал 13"/>
          <p:cNvSpPr/>
          <p:nvPr userDrawn="1"/>
        </p:nvSpPr>
        <p:spPr>
          <a:xfrm>
            <a:off x="3045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35532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Прямоугольник с одним вырезанным скругленным углом 15"/>
          <p:cNvSpPr/>
          <p:nvPr userDrawn="1"/>
        </p:nvSpPr>
        <p:spPr>
          <a:xfrm flipH="1">
            <a:off x="4060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rgbClr val="0076CF"/>
              </a:gs>
              <a:gs pos="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 userDrawn="1"/>
        </p:nvSpPr>
        <p:spPr>
          <a:xfrm>
            <a:off x="5076000" y="46388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5583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60912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Овал 19"/>
          <p:cNvSpPr/>
          <p:nvPr userDrawn="1"/>
        </p:nvSpPr>
        <p:spPr>
          <a:xfrm>
            <a:off x="65988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60912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Овал 22"/>
          <p:cNvSpPr/>
          <p:nvPr userDrawn="1"/>
        </p:nvSpPr>
        <p:spPr>
          <a:xfrm>
            <a:off x="55836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45684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Овал 24"/>
          <p:cNvSpPr/>
          <p:nvPr userDrawn="1"/>
        </p:nvSpPr>
        <p:spPr>
          <a:xfrm>
            <a:off x="3045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3553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Овал 26"/>
          <p:cNvSpPr/>
          <p:nvPr userDrawn="1"/>
        </p:nvSpPr>
        <p:spPr>
          <a:xfrm>
            <a:off x="40608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Овал 27"/>
          <p:cNvSpPr/>
          <p:nvPr userDrawn="1"/>
        </p:nvSpPr>
        <p:spPr>
          <a:xfrm>
            <a:off x="1522800" y="41312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9" name="Овал 28"/>
          <p:cNvSpPr/>
          <p:nvPr userDrawn="1"/>
        </p:nvSpPr>
        <p:spPr>
          <a:xfrm>
            <a:off x="2030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0" name="Овал 29"/>
          <p:cNvSpPr/>
          <p:nvPr userDrawn="1"/>
        </p:nvSpPr>
        <p:spPr>
          <a:xfrm>
            <a:off x="2538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1" name="Овал 30"/>
          <p:cNvSpPr/>
          <p:nvPr userDrawn="1"/>
        </p:nvSpPr>
        <p:spPr>
          <a:xfrm>
            <a:off x="1015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2" name="Овал 31"/>
          <p:cNvSpPr/>
          <p:nvPr userDrawn="1"/>
        </p:nvSpPr>
        <p:spPr>
          <a:xfrm>
            <a:off x="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3" name="Овал 32"/>
          <p:cNvSpPr/>
          <p:nvPr userDrawn="1"/>
        </p:nvSpPr>
        <p:spPr>
          <a:xfrm>
            <a:off x="507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4" name="Овал 33"/>
          <p:cNvSpPr/>
          <p:nvPr userDrawn="1"/>
        </p:nvSpPr>
        <p:spPr>
          <a:xfrm>
            <a:off x="1522798" y="36207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5" name="Овал 34"/>
          <p:cNvSpPr/>
          <p:nvPr userDrawn="1"/>
        </p:nvSpPr>
        <p:spPr>
          <a:xfrm>
            <a:off x="1522798" y="31101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6" name="Прямоугольник с одним вырезанным скругленным углом 35"/>
          <p:cNvSpPr/>
          <p:nvPr userDrawn="1"/>
        </p:nvSpPr>
        <p:spPr>
          <a:xfrm rot="10800000" flipH="1">
            <a:off x="2030400" y="36207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Овал 36"/>
          <p:cNvSpPr/>
          <p:nvPr userDrawn="1"/>
        </p:nvSpPr>
        <p:spPr>
          <a:xfrm>
            <a:off x="3045600" y="3620701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95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Шмуцтитул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одним вырезанным скругленным углом 5"/>
          <p:cNvSpPr/>
          <p:nvPr userDrawn="1"/>
        </p:nvSpPr>
        <p:spPr>
          <a:xfrm rot="10800000" flipH="1">
            <a:off x="-2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-2" y="41283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 userDrawn="1"/>
        </p:nvSpPr>
        <p:spPr>
          <a:xfrm>
            <a:off x="1015198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с одним вырезанным скругленным углом 11"/>
          <p:cNvSpPr/>
          <p:nvPr userDrawn="1"/>
        </p:nvSpPr>
        <p:spPr>
          <a:xfrm flipH="1">
            <a:off x="1522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 userDrawn="1"/>
        </p:nvSpPr>
        <p:spPr>
          <a:xfrm>
            <a:off x="25380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Овал 13"/>
          <p:cNvSpPr/>
          <p:nvPr userDrawn="1"/>
        </p:nvSpPr>
        <p:spPr>
          <a:xfrm>
            <a:off x="3045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35532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Прямоугольник с одним вырезанным скругленным углом 15"/>
          <p:cNvSpPr/>
          <p:nvPr userDrawn="1"/>
        </p:nvSpPr>
        <p:spPr>
          <a:xfrm flipH="1">
            <a:off x="4060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rgbClr val="0076CF"/>
              </a:gs>
              <a:gs pos="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 userDrawn="1"/>
        </p:nvSpPr>
        <p:spPr>
          <a:xfrm>
            <a:off x="5076000" y="46388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5583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60912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Овал 19"/>
          <p:cNvSpPr/>
          <p:nvPr userDrawn="1"/>
        </p:nvSpPr>
        <p:spPr>
          <a:xfrm>
            <a:off x="65988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60912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Овал 22"/>
          <p:cNvSpPr/>
          <p:nvPr userDrawn="1"/>
        </p:nvSpPr>
        <p:spPr>
          <a:xfrm>
            <a:off x="55836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45684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Овал 24"/>
          <p:cNvSpPr/>
          <p:nvPr userDrawn="1"/>
        </p:nvSpPr>
        <p:spPr>
          <a:xfrm>
            <a:off x="3045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3553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Овал 26"/>
          <p:cNvSpPr/>
          <p:nvPr userDrawn="1"/>
        </p:nvSpPr>
        <p:spPr>
          <a:xfrm>
            <a:off x="40608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Овал 27"/>
          <p:cNvSpPr/>
          <p:nvPr userDrawn="1"/>
        </p:nvSpPr>
        <p:spPr>
          <a:xfrm>
            <a:off x="1522800" y="41312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9" name="Овал 28"/>
          <p:cNvSpPr/>
          <p:nvPr userDrawn="1"/>
        </p:nvSpPr>
        <p:spPr>
          <a:xfrm>
            <a:off x="2030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0" name="Овал 29"/>
          <p:cNvSpPr/>
          <p:nvPr userDrawn="1"/>
        </p:nvSpPr>
        <p:spPr>
          <a:xfrm>
            <a:off x="2538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1" name="Овал 30"/>
          <p:cNvSpPr/>
          <p:nvPr userDrawn="1"/>
        </p:nvSpPr>
        <p:spPr>
          <a:xfrm>
            <a:off x="1015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2" name="Овал 31"/>
          <p:cNvSpPr/>
          <p:nvPr userDrawn="1"/>
        </p:nvSpPr>
        <p:spPr>
          <a:xfrm>
            <a:off x="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3" name="Овал 32"/>
          <p:cNvSpPr/>
          <p:nvPr userDrawn="1"/>
        </p:nvSpPr>
        <p:spPr>
          <a:xfrm>
            <a:off x="507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4" name="Овал 33"/>
          <p:cNvSpPr/>
          <p:nvPr userDrawn="1"/>
        </p:nvSpPr>
        <p:spPr>
          <a:xfrm>
            <a:off x="1522798" y="36207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5" name="Овал 34"/>
          <p:cNvSpPr/>
          <p:nvPr userDrawn="1"/>
        </p:nvSpPr>
        <p:spPr>
          <a:xfrm>
            <a:off x="1522798" y="31101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6" name="Прямоугольник с одним вырезанным скругленным углом 35"/>
          <p:cNvSpPr/>
          <p:nvPr userDrawn="1"/>
        </p:nvSpPr>
        <p:spPr>
          <a:xfrm rot="10800000" flipH="1">
            <a:off x="2030400" y="36207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Овал 36"/>
          <p:cNvSpPr/>
          <p:nvPr userDrawn="1"/>
        </p:nvSpPr>
        <p:spPr>
          <a:xfrm>
            <a:off x="3045600" y="3620701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8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Программа</a:t>
            </a:r>
          </a:p>
        </p:txBody>
      </p:sp>
      <p:sp>
        <p:nvSpPr>
          <p:cNvPr id="39" name="Текст 1"/>
          <p:cNvSpPr>
            <a:spLocks noGrp="1"/>
          </p:cNvSpPr>
          <p:nvPr>
            <p:ph type="body" sz="quarter" idx="12" hasCustomPrompt="1"/>
          </p:nvPr>
        </p:nvSpPr>
        <p:spPr>
          <a:xfrm>
            <a:off x="410400" y="1162378"/>
            <a:ext cx="8207820" cy="1615112"/>
          </a:xfrm>
        </p:spPr>
        <p:txBody>
          <a:bodyPr/>
          <a:lstStyle>
            <a:lvl1pPr marL="0" indent="0">
              <a:buNone/>
              <a:defRPr lang="ru-RU" sz="2000" kern="1200" baseline="0" dirty="0" smtClean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319B42"/>
                </a:solidFill>
                <a:cs typeface="Arial Unicode MS"/>
              </a:rPr>
              <a:t>Тема 1</a:t>
            </a:r>
          </a:p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319B42"/>
                </a:solidFill>
                <a:cs typeface="Arial Unicode MS"/>
              </a:rPr>
              <a:t>Тема 2</a:t>
            </a:r>
          </a:p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319B42"/>
                </a:solidFill>
                <a:cs typeface="Arial Unicode MS"/>
              </a:rPr>
              <a:t>Тема 3</a:t>
            </a:r>
            <a:endParaRPr lang="en-US" sz="1800" b="1" dirty="0" smtClean="0">
              <a:solidFill>
                <a:srgbClr val="00B050"/>
              </a:solidFill>
              <a:cs typeface="Arial Unicode MS"/>
            </a:endParaRPr>
          </a:p>
          <a:p>
            <a:pPr algn="just">
              <a:spcBef>
                <a:spcPts val="600"/>
              </a:spcBef>
            </a:pPr>
            <a:endParaRPr lang="ru-RU" sz="2000" dirty="0"/>
          </a:p>
        </p:txBody>
      </p:sp>
      <p:sp>
        <p:nvSpPr>
          <p:cNvPr id="40" name="Номер слайда 3"/>
          <p:cNvSpPr txBox="1">
            <a:spLocks/>
          </p:cNvSpPr>
          <p:nvPr userDrawn="1"/>
        </p:nvSpPr>
        <p:spPr>
          <a:xfrm>
            <a:off x="8215450" y="4815886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sz="1050" dirty="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23</a:t>
            </a:r>
            <a:endParaRPr lang="ru-RU" sz="1050" dirty="0">
              <a:solidFill>
                <a:srgbClr val="4F81BD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51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фон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8" y="1695601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2pPr>
            <a:lvl3pPr marL="914296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3pPr>
            <a:lvl4pPr marL="1371444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4pPr>
            <a:lvl5pPr marL="1828592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60401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4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5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7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 и фон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3" r="7908"/>
          <a:stretch/>
        </p:blipFill>
        <p:spPr>
          <a:xfrm>
            <a:off x="6094801" y="-7440"/>
            <a:ext cx="3196856" cy="515388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8" y="1695601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2pPr>
            <a:lvl3pPr marL="914296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3pPr>
            <a:lvl4pPr marL="1371444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4pPr>
            <a:lvl5pPr marL="1828592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60401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4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5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17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 и фон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3" r="7908"/>
          <a:stretch/>
        </p:blipFill>
        <p:spPr>
          <a:xfrm>
            <a:off x="6094801" y="-7440"/>
            <a:ext cx="3196856" cy="515388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8953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6094800" y="0"/>
            <a:ext cx="3049200" cy="5150940"/>
          </a:xfrm>
          <a:prstGeom prst="rect">
            <a:avLst/>
          </a:prstGeom>
          <a:blipFill rotWithShape="1">
            <a:blip r:embed="rId2"/>
            <a:srcRect/>
            <a:stretch>
              <a:fillRect l="-1180" r="-20070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131876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25482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27002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254820" y="413124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6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56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03726" y="-7440"/>
            <a:ext cx="3840274" cy="515388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6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24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Шмуцтитул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одним вырезанным скругленным углом 5"/>
          <p:cNvSpPr/>
          <p:nvPr userDrawn="1"/>
        </p:nvSpPr>
        <p:spPr>
          <a:xfrm rot="10800000" flipH="1">
            <a:off x="-2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 userDrawn="1"/>
        </p:nvSpPr>
        <p:spPr>
          <a:xfrm>
            <a:off x="-2" y="41283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 userDrawn="1"/>
        </p:nvSpPr>
        <p:spPr>
          <a:xfrm>
            <a:off x="1015198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с одним вырезанным скругленным углом 11"/>
          <p:cNvSpPr/>
          <p:nvPr userDrawn="1"/>
        </p:nvSpPr>
        <p:spPr>
          <a:xfrm flipH="1">
            <a:off x="1522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 userDrawn="1"/>
        </p:nvSpPr>
        <p:spPr>
          <a:xfrm>
            <a:off x="25380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Овал 13"/>
          <p:cNvSpPr/>
          <p:nvPr userDrawn="1"/>
        </p:nvSpPr>
        <p:spPr>
          <a:xfrm>
            <a:off x="3045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35532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Прямоугольник с одним вырезанным скругленным углом 15"/>
          <p:cNvSpPr/>
          <p:nvPr userDrawn="1"/>
        </p:nvSpPr>
        <p:spPr>
          <a:xfrm flipH="1">
            <a:off x="4060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rgbClr val="0076CF"/>
              </a:gs>
              <a:gs pos="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 userDrawn="1"/>
        </p:nvSpPr>
        <p:spPr>
          <a:xfrm>
            <a:off x="5076000" y="46388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5583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60912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Овал 19"/>
          <p:cNvSpPr/>
          <p:nvPr userDrawn="1"/>
        </p:nvSpPr>
        <p:spPr>
          <a:xfrm>
            <a:off x="65988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60912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Овал 22"/>
          <p:cNvSpPr/>
          <p:nvPr userDrawn="1"/>
        </p:nvSpPr>
        <p:spPr>
          <a:xfrm>
            <a:off x="55836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45684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Овал 24"/>
          <p:cNvSpPr/>
          <p:nvPr userDrawn="1"/>
        </p:nvSpPr>
        <p:spPr>
          <a:xfrm>
            <a:off x="3045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3553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Овал 26"/>
          <p:cNvSpPr/>
          <p:nvPr userDrawn="1"/>
        </p:nvSpPr>
        <p:spPr>
          <a:xfrm>
            <a:off x="40608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Овал 27"/>
          <p:cNvSpPr/>
          <p:nvPr userDrawn="1"/>
        </p:nvSpPr>
        <p:spPr>
          <a:xfrm>
            <a:off x="1522800" y="41312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9" name="Овал 28"/>
          <p:cNvSpPr/>
          <p:nvPr userDrawn="1"/>
        </p:nvSpPr>
        <p:spPr>
          <a:xfrm>
            <a:off x="2030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0" name="Овал 29"/>
          <p:cNvSpPr/>
          <p:nvPr userDrawn="1"/>
        </p:nvSpPr>
        <p:spPr>
          <a:xfrm>
            <a:off x="2538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1" name="Овал 30"/>
          <p:cNvSpPr/>
          <p:nvPr userDrawn="1"/>
        </p:nvSpPr>
        <p:spPr>
          <a:xfrm>
            <a:off x="1015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2" name="Овал 31"/>
          <p:cNvSpPr/>
          <p:nvPr userDrawn="1"/>
        </p:nvSpPr>
        <p:spPr>
          <a:xfrm>
            <a:off x="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3" name="Овал 32"/>
          <p:cNvSpPr/>
          <p:nvPr userDrawn="1"/>
        </p:nvSpPr>
        <p:spPr>
          <a:xfrm>
            <a:off x="507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4" name="Овал 33"/>
          <p:cNvSpPr/>
          <p:nvPr userDrawn="1"/>
        </p:nvSpPr>
        <p:spPr>
          <a:xfrm>
            <a:off x="1522798" y="36207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5" name="Овал 34"/>
          <p:cNvSpPr/>
          <p:nvPr userDrawn="1"/>
        </p:nvSpPr>
        <p:spPr>
          <a:xfrm>
            <a:off x="1522798" y="31101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6" name="Прямоугольник с одним вырезанным скругленным углом 35"/>
          <p:cNvSpPr/>
          <p:nvPr userDrawn="1"/>
        </p:nvSpPr>
        <p:spPr>
          <a:xfrm rot="10800000" flipH="1">
            <a:off x="2030400" y="36207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 userDrawn="1"/>
        </p:nvSpPr>
        <p:spPr>
          <a:xfrm>
            <a:off x="3045600" y="3620701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8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Программа</a:t>
            </a:r>
          </a:p>
        </p:txBody>
      </p:sp>
      <p:sp>
        <p:nvSpPr>
          <p:cNvPr id="39" name="Текст 1"/>
          <p:cNvSpPr>
            <a:spLocks noGrp="1"/>
          </p:cNvSpPr>
          <p:nvPr>
            <p:ph type="body" sz="quarter" idx="12" hasCustomPrompt="1"/>
          </p:nvPr>
        </p:nvSpPr>
        <p:spPr>
          <a:xfrm>
            <a:off x="410400" y="1162378"/>
            <a:ext cx="8207820" cy="1615112"/>
          </a:xfrm>
        </p:spPr>
        <p:txBody>
          <a:bodyPr/>
          <a:lstStyle>
            <a:lvl1pPr marL="0" indent="0">
              <a:buNone/>
              <a:defRPr lang="ru-RU" sz="2000" kern="1200" baseline="0" dirty="0" smtClean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319B42"/>
                </a:solidFill>
                <a:cs typeface="Arial Unicode MS"/>
              </a:rPr>
              <a:t>Тема 1</a:t>
            </a:r>
          </a:p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319B42"/>
                </a:solidFill>
                <a:cs typeface="Arial Unicode MS"/>
              </a:rPr>
              <a:t>Тема 2</a:t>
            </a:r>
          </a:p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319B42"/>
                </a:solidFill>
                <a:cs typeface="Arial Unicode MS"/>
              </a:rPr>
              <a:t>Тема 3</a:t>
            </a:r>
            <a:endParaRPr lang="en-US" sz="1800" b="1" dirty="0" smtClean="0">
              <a:solidFill>
                <a:srgbClr val="00B050"/>
              </a:solidFill>
              <a:cs typeface="Arial Unicode MS"/>
            </a:endParaRPr>
          </a:p>
          <a:p>
            <a:pPr algn="just">
              <a:spcBef>
                <a:spcPts val="600"/>
              </a:spcBef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383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03726" y="-7440"/>
            <a:ext cx="3840274" cy="515388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6846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30530" y="1030029"/>
            <a:ext cx="5143500" cy="3083441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5608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801" y="81280"/>
            <a:ext cx="3049197" cy="506222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6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7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173" y="0"/>
            <a:ext cx="3274828" cy="514644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6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48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9" r="12444"/>
          <a:stretch/>
        </p:blipFill>
        <p:spPr>
          <a:xfrm>
            <a:off x="6094800" y="0"/>
            <a:ext cx="3123628" cy="5146439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6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2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9" r="12444"/>
          <a:stretch/>
        </p:blipFill>
        <p:spPr>
          <a:xfrm>
            <a:off x="6094800" y="0"/>
            <a:ext cx="3123628" cy="5146439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5697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47652" y="1047147"/>
            <a:ext cx="5143500" cy="304920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6041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801" y="0"/>
            <a:ext cx="3049200" cy="514644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 userDrawn="1"/>
        </p:nvSpPr>
        <p:spPr>
          <a:xfrm>
            <a:off x="410401" y="1007316"/>
            <a:ext cx="4657060" cy="3394472"/>
          </a:xfrm>
          <a:prstGeom prst="rect">
            <a:avLst/>
          </a:prstGeom>
        </p:spPr>
        <p:txBody>
          <a:bodyPr>
            <a:normAutofit/>
          </a:bodyPr>
          <a:lstStyle>
            <a:lvl1pPr marL="342861" indent="-342861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742865" indent="-285717" algn="l" defTabSz="457148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marL="1142870" indent="-228574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3pPr>
            <a:lvl4pPr marL="1600018" indent="-228574" algn="l" defTabSz="457148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4pPr>
            <a:lvl5pPr marL="2057166" indent="-228574" algn="l" defTabSz="457148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5pPr>
            <a:lvl6pPr marL="2514314" indent="-228574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62" indent="-228574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10" indent="-228574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58" indent="-228574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lvl="2" indent="-172800" defTabSz="457200">
              <a:spcBef>
                <a:spcPts val="600"/>
              </a:spcBef>
              <a:spcAft>
                <a:spcPts val="450"/>
              </a:spcAft>
              <a:buClr>
                <a:srgbClr val="3DA536"/>
              </a:buClr>
              <a:buSzPct val="150000"/>
              <a:buFont typeface="Arial" pitchFamily="34" charset="0"/>
              <a:buChar char="•"/>
            </a:pPr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2421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ГОЛОК Заголовок и колон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Овал 12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Номер слайда 3"/>
          <p:cNvSpPr txBox="1">
            <a:spLocks/>
          </p:cNvSpPr>
          <p:nvPr userDrawn="1"/>
        </p:nvSpPr>
        <p:spPr>
          <a:xfrm>
            <a:off x="8467201" y="4918279"/>
            <a:ext cx="676799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/76</a:t>
            </a:r>
            <a:endParaRPr lang="ru-RU" sz="105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345039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0"/>
          </p:nvPr>
        </p:nvSpPr>
        <p:spPr>
          <a:xfrm>
            <a:off x="4697451" y="972000"/>
            <a:ext cx="345039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0075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76943" y="1299880"/>
            <a:ext cx="2415654" cy="276997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Национальная</a:t>
            </a:r>
          </a:p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</a:t>
            </a:r>
            <a:r>
              <a:rPr lang="ru-RU" sz="1200" dirty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система</a:t>
            </a:r>
          </a:p>
          <a:p>
            <a:endParaRPr lang="ru-RU" sz="900" dirty="0">
              <a:solidFill>
                <a:prstClr val="black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Новый инструмент, который помогает сформировать единое финансовое</a:t>
            </a:r>
          </a:p>
          <a:p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пространство, даёт нам больше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возможностей</a:t>
            </a:r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 Делает нас более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уверенными </a:t>
            </a:r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приспособленными к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реалиям современного мира. </a:t>
            </a:r>
          </a:p>
          <a:p>
            <a:endParaRPr lang="ru-RU" sz="1100" dirty="0">
              <a:solidFill>
                <a:prstClr val="black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Мы </a:t>
            </a:r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создали Портал финансовой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грамотности</a:t>
            </a:r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, где расскажем обо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всех доступных возможностях </a:t>
            </a:r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инструмента</a:t>
            </a:r>
          </a:p>
          <a:p>
            <a:endParaRPr lang="ru-RU" sz="900" dirty="0">
              <a:solidFill>
                <a:prstClr val="black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/>
          </p:nvPr>
        </p:nvSpPr>
        <p:spPr>
          <a:xfrm>
            <a:off x="1014413" y="1401763"/>
            <a:ext cx="4614862" cy="2678112"/>
          </a:xfrm>
          <a:prstGeom prst="rect">
            <a:avLst/>
          </a:prstGeom>
        </p:spPr>
        <p:txBody>
          <a:bodyPr vert="horz" lIns="91430" tIns="45715" rIns="91430" bIns="45715"/>
          <a:lstStyle>
            <a:lvl1pPr>
              <a:defRPr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Овал 11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Номер слайда 3"/>
          <p:cNvSpPr txBox="1">
            <a:spLocks/>
          </p:cNvSpPr>
          <p:nvPr userDrawn="1"/>
        </p:nvSpPr>
        <p:spPr>
          <a:xfrm>
            <a:off x="8621487" y="4768878"/>
            <a:ext cx="516996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4EE7B90-C4AC-C649-ABB2-7ED8FF0C5201}" type="slidenum">
              <a:rPr lang="ru-RU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ctr"/>
              <a:t>‹#›</a:t>
            </a:fld>
            <a:endParaRPr lang="ru-RU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53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фон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8" y="1695601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2pPr>
            <a:lvl3pPr marL="914296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3pPr>
            <a:lvl4pPr marL="1371444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4pPr>
            <a:lvl5pPr marL="1828592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60401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4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5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7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8" y="1695601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2pPr>
            <a:lvl3pPr marL="914296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3pPr>
            <a:lvl4pPr marL="1371444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4pPr>
            <a:lvl5pPr marL="1828592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8" name="Таблица 7"/>
          <p:cNvSpPr>
            <a:spLocks noGrp="1"/>
          </p:cNvSpPr>
          <p:nvPr>
            <p:ph type="tbl" sz="quarter" idx="14"/>
          </p:nvPr>
        </p:nvSpPr>
        <p:spPr>
          <a:xfrm>
            <a:off x="1014413" y="1422403"/>
            <a:ext cx="4614862" cy="2708275"/>
          </a:xfrm>
          <a:prstGeom prst="rect">
            <a:avLst/>
          </a:prstGeom>
        </p:spPr>
        <p:txBody>
          <a:bodyPr vert="horz" lIns="91430" tIns="45715" rIns="91430" bIns="45715"/>
          <a:lstStyle/>
          <a:p>
            <a:endParaRPr lang="ru-RU" dirty="0"/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777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5974080" y="2560321"/>
            <a:ext cx="2377439" cy="17170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Национальная</a:t>
            </a:r>
          </a:p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система</a:t>
            </a:r>
          </a:p>
          <a:p>
            <a:endParaRPr lang="ru-RU" sz="1100" dirty="0" smtClean="0"/>
          </a:p>
          <a:p>
            <a:r>
              <a:rPr lang="ru-RU" sz="1100" dirty="0" smtClean="0"/>
              <a:t>Новый инструмент, который помогает сформировать единое финансовое пространство, даёт нам больше возможностей. Делает нас более уверенными </a:t>
            </a:r>
            <a:br>
              <a:rPr lang="ru-RU" sz="1100" dirty="0" smtClean="0"/>
            </a:br>
            <a:r>
              <a:rPr lang="ru-RU" sz="1100" dirty="0" smtClean="0"/>
              <a:t>и приспособленными к реалиям современного мира. </a:t>
            </a:r>
          </a:p>
          <a:p>
            <a:endParaRPr lang="ru-RU" sz="900" dirty="0"/>
          </a:p>
        </p:txBody>
      </p:sp>
      <p:sp>
        <p:nvSpPr>
          <p:cNvPr id="11" name="Диаграмма 10"/>
          <p:cNvSpPr>
            <a:spLocks noGrp="1"/>
          </p:cNvSpPr>
          <p:nvPr>
            <p:ph type="chart" sz="quarter" idx="14"/>
          </p:nvPr>
        </p:nvSpPr>
        <p:spPr>
          <a:xfrm>
            <a:off x="1014413" y="1350963"/>
            <a:ext cx="4462462" cy="2925762"/>
          </a:xfrm>
          <a:prstGeom prst="rect">
            <a:avLst/>
          </a:prstGeom>
        </p:spPr>
        <p:txBody>
          <a:bodyPr vert="horz" lIns="91430" tIns="45715" rIns="91430" bIns="45715"/>
          <a:lstStyle/>
          <a:p>
            <a:endParaRPr lang="ru-RU" dirty="0"/>
          </a:p>
        </p:txBody>
      </p:sp>
      <p:sp>
        <p:nvSpPr>
          <p:cNvPr id="12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Номер слайда 3"/>
          <p:cNvSpPr txBox="1">
            <a:spLocks/>
          </p:cNvSpPr>
          <p:nvPr userDrawn="1"/>
        </p:nvSpPr>
        <p:spPr>
          <a:xfrm>
            <a:off x="8621487" y="4768878"/>
            <a:ext cx="516996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4EE7B90-C4AC-C649-ABB2-7ED8FF0C5201}" type="slidenum">
              <a:rPr lang="ru-RU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ctr"/>
              <a:t>‹#›</a:t>
            </a:fld>
            <a:endParaRPr lang="ru-RU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08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2651760"/>
            <a:ext cx="5076000" cy="248158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1015202" y="2913674"/>
            <a:ext cx="3627920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Спасибо 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214278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0" y="16351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2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00" y="4174252"/>
            <a:ext cx="1346200" cy="635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028158" y="4023195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6" name="Овал 15"/>
          <p:cNvSpPr/>
          <p:nvPr userDrawn="1"/>
        </p:nvSpPr>
        <p:spPr>
          <a:xfrm>
            <a:off x="0" y="1104355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Овал 16"/>
          <p:cNvSpPr/>
          <p:nvPr userDrawn="1"/>
        </p:nvSpPr>
        <p:spPr>
          <a:xfrm>
            <a:off x="1015200" y="21427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8" name="Прямоугольник с одним вырезанным скругленным углом 17"/>
          <p:cNvSpPr/>
          <p:nvPr userDrawn="1"/>
        </p:nvSpPr>
        <p:spPr>
          <a:xfrm flipH="1">
            <a:off x="5076000" y="46257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5076000" y="41181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2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1028158" y="499635"/>
            <a:ext cx="3614964" cy="123981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Большая Татарская ул., д. 11</a:t>
            </a:r>
            <a:endParaRPr lang="en-US" sz="1400" dirty="0" smtClean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Москва, 115184</a:t>
            </a:r>
          </a:p>
          <a:p>
            <a:endParaRPr lang="ru-RU" sz="1400" dirty="0" smtClean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Тел. </a:t>
            </a:r>
            <a:r>
              <a:rPr lang="en-US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+7 495.705. 9999</a:t>
            </a:r>
          </a:p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Эл. почта: </a:t>
            </a:r>
            <a:r>
              <a:rPr lang="en-US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info@nspk.ru </a:t>
            </a:r>
            <a:endParaRPr lang="ru-RU" sz="1400" dirty="0" smtClean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endParaRPr lang="ru-RU" sz="900" dirty="0"/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90" y="4316883"/>
            <a:ext cx="1052419" cy="34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1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1604700"/>
            <a:ext cx="5076000" cy="353880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07600" y="2076744"/>
            <a:ext cx="4133673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10971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с одним вырезанным скругленным углом 7"/>
          <p:cNvSpPr/>
          <p:nvPr userDrawn="1"/>
        </p:nvSpPr>
        <p:spPr>
          <a:xfrm flipH="1">
            <a:off x="50760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0" y="5895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Овал 9"/>
          <p:cNvSpPr/>
          <p:nvPr userDrawn="1"/>
        </p:nvSpPr>
        <p:spPr>
          <a:xfrm>
            <a:off x="0" y="81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1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39" y="4174250"/>
            <a:ext cx="1346200" cy="635000"/>
          </a:xfrm>
          <a:prstGeom prst="rect">
            <a:avLst/>
          </a:prstGeom>
        </p:spPr>
      </p:pic>
      <p:sp>
        <p:nvSpPr>
          <p:cNvPr id="22" name="Текст 21"/>
          <p:cNvSpPr>
            <a:spLocks noGrp="1"/>
          </p:cNvSpPr>
          <p:nvPr>
            <p:ph type="body" sz="quarter" idx="12"/>
          </p:nvPr>
        </p:nvSpPr>
        <p:spPr>
          <a:xfrm>
            <a:off x="2600960" y="4225050"/>
            <a:ext cx="2040890" cy="518795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lang="ru-RU" sz="933" baseline="0" dirty="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>
              <a:buNone/>
            </a:pPr>
            <a:endParaRPr lang="ru-RU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513197" y="4023195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96843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40000" y="360000"/>
            <a:ext cx="8146800" cy="831600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0000" y="972000"/>
            <a:ext cx="7588800" cy="3134791"/>
          </a:xfrm>
          <a:prstGeom prst="rect">
            <a:avLst/>
          </a:prstGeom>
        </p:spPr>
        <p:txBody>
          <a:bodyPr/>
          <a:lstStyle>
            <a:lvl1pPr algn="l">
              <a:lnSpc>
                <a:spcPct val="150000"/>
              </a:lnSpc>
              <a:spcBef>
                <a:spcPts val="600"/>
              </a:spcBef>
              <a:buClr>
                <a:srgbClr val="3DA536"/>
              </a:buClr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3pPr>
            <a:lvl4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4pPr>
            <a:lvl5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0" name="Овал 9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7" name="Номер слайда 3"/>
          <p:cNvSpPr txBox="1">
            <a:spLocks/>
          </p:cNvSpPr>
          <p:nvPr userDrawn="1"/>
        </p:nvSpPr>
        <p:spPr>
          <a:xfrm>
            <a:off x="8298000" y="4918279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23</a:t>
            </a:r>
            <a:endParaRPr lang="ru-RU" sz="105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59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6094800" y="0"/>
            <a:ext cx="3049200" cy="5150940"/>
          </a:xfrm>
          <a:prstGeom prst="rect">
            <a:avLst/>
          </a:prstGeom>
          <a:blipFill rotWithShape="1">
            <a:blip r:embed="rId2"/>
            <a:srcRect/>
            <a:stretch>
              <a:fillRect l="-1180" r="-20070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1015201" y="370880"/>
            <a:ext cx="4613440" cy="8483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20"/>
              </a:lnSpc>
              <a:spcBef>
                <a:spcPts val="0"/>
              </a:spcBef>
              <a:buNone/>
              <a:defRPr sz="2100" baseline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Цели и задачи ПС «Мир» </a:t>
            </a:r>
            <a:endParaRPr lang="ru-RU" dirty="0"/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Название 1"/>
          <p:cNvSpPr txBox="1">
            <a:spLocks/>
          </p:cNvSpPr>
          <p:nvPr userDrawn="1"/>
        </p:nvSpPr>
        <p:spPr>
          <a:xfrm>
            <a:off x="7959600" y="4450080"/>
            <a:ext cx="801036" cy="18288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sz="120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mir</a:t>
            </a:r>
            <a:r>
              <a:rPr lang="en-US" sz="100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</a:t>
            </a:r>
            <a:r>
              <a:rPr lang="en-US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nspk.ru</a:t>
            </a:r>
            <a:endParaRPr lang="ru-RU" sz="100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0" name="Текст 25"/>
          <p:cNvSpPr>
            <a:spLocks noGrp="1"/>
          </p:cNvSpPr>
          <p:nvPr>
            <p:ph type="body" sz="quarter" idx="10" hasCustomPrompt="1"/>
          </p:nvPr>
        </p:nvSpPr>
        <p:spPr>
          <a:xfrm>
            <a:off x="1015200" y="4450398"/>
            <a:ext cx="275120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11" name="Текст 25"/>
          <p:cNvSpPr>
            <a:spLocks noGrp="1"/>
          </p:cNvSpPr>
          <p:nvPr>
            <p:ph type="body" sz="quarter" idx="11" hasCustomPrompt="1"/>
          </p:nvPr>
        </p:nvSpPr>
        <p:spPr>
          <a:xfrm>
            <a:off x="1522800" y="4450398"/>
            <a:ext cx="4105841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Цели и задачи ПС «Мир»</a:t>
            </a:r>
            <a:endParaRPr lang="ru-RU" dirty="0"/>
          </a:p>
        </p:txBody>
      </p:sp>
      <p:sp>
        <p:nvSpPr>
          <p:cNvPr id="12" name="Текст 15"/>
          <p:cNvSpPr>
            <a:spLocks noGrp="1"/>
          </p:cNvSpPr>
          <p:nvPr>
            <p:ph type="body" sz="quarter" idx="14" hasCustomPrompt="1"/>
          </p:nvPr>
        </p:nvSpPr>
        <p:spPr>
          <a:xfrm>
            <a:off x="1014413" y="1300480"/>
            <a:ext cx="4614862" cy="162560"/>
          </a:xfrm>
          <a:prstGeom prst="rect">
            <a:avLst/>
          </a:prstGeom>
        </p:spPr>
        <p:txBody>
          <a:bodyPr vert="horz" wrap="none" lIns="0" tIns="0" rIns="0" bIns="0" numCol="2" spcCol="180000"/>
          <a:lstStyle>
            <a:lvl1pPr marL="162000" indent="0" rtl="0" eaLnBrk="1" fontAlgn="t" latinLnBrk="0" hangingPunct="1">
              <a:spcBef>
                <a:spcPts val="600"/>
              </a:spcBef>
              <a:buSzPct val="150000"/>
              <a:buNone/>
              <a:defRPr lang="ru-RU" sz="1800" b="0" i="0" u="none" strike="noStrike"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rtl="0" eaLnBrk="1" fontAlgn="t" latinLnBrk="0" hangingPunct="1"/>
            <a:r>
              <a:rPr lang="ru-RU" sz="1170" b="1" i="0" u="none" strike="noStrike" kern="1200" dirty="0" smtClean="0">
                <a:solidFill>
                  <a:srgbClr val="3DA536"/>
                </a:solidFill>
                <a:effectLst/>
                <a:latin typeface="Arial"/>
                <a:cs typeface="Arial"/>
              </a:rPr>
              <a:t>Цели</a:t>
            </a:r>
            <a:endParaRPr lang="ru-RU" sz="1800" b="0" i="0" u="none" strike="noStrike" dirty="0" smtClean="0">
              <a:effectLst/>
              <a:latin typeface="Arial"/>
            </a:endParaRPr>
          </a:p>
          <a:p>
            <a:pPr rtl="0" eaLnBrk="1" fontAlgn="t" latinLnBrk="0" hangingPunct="1"/>
            <a:r>
              <a:rPr lang="ru-RU" sz="1170" b="1" i="0" u="none" strike="noStrike" kern="1200" dirty="0" smtClean="0">
                <a:solidFill>
                  <a:srgbClr val="3DA536"/>
                </a:solidFill>
                <a:effectLst/>
                <a:latin typeface="Arial"/>
                <a:cs typeface="Arial"/>
              </a:rPr>
              <a:t>Задачи</a:t>
            </a:r>
            <a:endParaRPr lang="ru-RU" sz="1800" b="0" i="0" u="none" strike="noStrike" dirty="0" smtClean="0">
              <a:effectLst/>
              <a:latin typeface="Arial"/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0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2000" indent="-162000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09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>
              <a:buNone/>
              <a:defRPr sz="1090">
                <a:latin typeface="Arial"/>
                <a:cs typeface="Arial"/>
              </a:defRPr>
            </a:lvl2pPr>
            <a:lvl3pPr marL="914400" indent="0">
              <a:buNone/>
              <a:defRPr sz="1090">
                <a:latin typeface="Arial"/>
                <a:cs typeface="Arial"/>
              </a:defRPr>
            </a:lvl3pPr>
            <a:lvl4pPr marL="1371600" indent="0">
              <a:buNone/>
              <a:defRPr sz="1090">
                <a:latin typeface="Arial"/>
                <a:cs typeface="Arial"/>
              </a:defRPr>
            </a:lvl4pPr>
            <a:lvl5pPr marL="1828800" indent="0">
              <a:buNone/>
              <a:defRPr sz="109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224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иний фон и фото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6094800" y="0"/>
            <a:ext cx="3049200" cy="5150940"/>
          </a:xfrm>
          <a:prstGeom prst="rect">
            <a:avLst/>
          </a:prstGeom>
          <a:blipFill rotWithShape="1">
            <a:blip r:embed="rId2"/>
            <a:srcRect/>
            <a:stretch>
              <a:fillRect l="-79693" r="-5371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1015201" y="370880"/>
            <a:ext cx="4613440" cy="8483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20"/>
              </a:lnSpc>
              <a:spcBef>
                <a:spcPts val="0"/>
              </a:spcBef>
              <a:buNone/>
              <a:defRPr sz="21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ru-RU" dirty="0" smtClean="0"/>
              <a:t>Цели и задачи ПС «Мир» 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Овал 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азвание 1"/>
          <p:cNvSpPr txBox="1">
            <a:spLocks/>
          </p:cNvSpPr>
          <p:nvPr userDrawn="1"/>
        </p:nvSpPr>
        <p:spPr>
          <a:xfrm>
            <a:off x="7959600" y="4450080"/>
            <a:ext cx="801036" cy="18288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sz="120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000" dirty="0" err="1" smtClean="0">
                <a:solidFill>
                  <a:srgbClr val="0076CF"/>
                </a:solidFill>
              </a:rPr>
              <a:t>mir</a:t>
            </a:r>
            <a:r>
              <a:rPr lang="en-US" sz="1000" dirty="0" smtClean="0">
                <a:solidFill>
                  <a:srgbClr val="0076CF"/>
                </a:solidFill>
              </a:rPr>
              <a:t>.</a:t>
            </a:r>
            <a:r>
              <a:rPr lang="en-US" sz="1000" dirty="0" err="1" smtClean="0">
                <a:solidFill>
                  <a:srgbClr val="0076CF"/>
                </a:solidFill>
              </a:rPr>
              <a:t>nspk.ru</a:t>
            </a:r>
            <a:endParaRPr lang="ru-RU" sz="1000" dirty="0">
              <a:solidFill>
                <a:srgbClr val="0076CF"/>
              </a:solidFill>
            </a:endParaRPr>
          </a:p>
        </p:txBody>
      </p:sp>
      <p:sp>
        <p:nvSpPr>
          <p:cNvPr id="10" name="Текст 25"/>
          <p:cNvSpPr>
            <a:spLocks noGrp="1"/>
          </p:cNvSpPr>
          <p:nvPr>
            <p:ph type="body" sz="quarter" idx="10" hasCustomPrompt="1"/>
          </p:nvPr>
        </p:nvSpPr>
        <p:spPr>
          <a:xfrm>
            <a:off x="1015200" y="4450398"/>
            <a:ext cx="275120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11" name="Текст 25"/>
          <p:cNvSpPr>
            <a:spLocks noGrp="1"/>
          </p:cNvSpPr>
          <p:nvPr>
            <p:ph type="body" sz="quarter" idx="11" hasCustomPrompt="1"/>
          </p:nvPr>
        </p:nvSpPr>
        <p:spPr>
          <a:xfrm>
            <a:off x="1522800" y="4450398"/>
            <a:ext cx="4105841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ru-RU" dirty="0" smtClean="0"/>
              <a:t>Цели и задачи ПС «Мир»</a:t>
            </a:r>
            <a:endParaRPr lang="ru-RU" dirty="0"/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3271520" y="1361440"/>
            <a:ext cx="2357754" cy="2657475"/>
          </a:xfrm>
          <a:prstGeom prst="rect">
            <a:avLst/>
          </a:prstGeom>
        </p:spPr>
        <p:txBody>
          <a:bodyPr vert="horz" lIns="0" tIns="0" rIns="0" bIns="0" numCol="1"/>
          <a:lstStyle>
            <a:lvl1pPr marL="0" indent="-172800">
              <a:spcBef>
                <a:spcPts val="0"/>
              </a:spcBef>
              <a:buClr>
                <a:schemeClr val="bg1"/>
              </a:buClr>
              <a:buSzPct val="150000"/>
              <a:buFont typeface="Arial"/>
              <a:buChar char="•"/>
              <a:defRPr sz="90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090">
                <a:latin typeface="Arial"/>
                <a:cs typeface="Arial"/>
              </a:defRPr>
            </a:lvl2pPr>
            <a:lvl3pPr marL="914400" indent="0">
              <a:buNone/>
              <a:defRPr sz="1090">
                <a:latin typeface="Arial"/>
                <a:cs typeface="Arial"/>
              </a:defRPr>
            </a:lvl3pPr>
            <a:lvl4pPr marL="1371600" indent="0">
              <a:buNone/>
              <a:defRPr sz="1090">
                <a:latin typeface="Arial"/>
                <a:cs typeface="Arial"/>
              </a:defRPr>
            </a:lvl4pPr>
            <a:lvl5pPr marL="1828800" indent="0">
              <a:buNone/>
              <a:defRPr sz="1090">
                <a:latin typeface="Arial"/>
                <a:cs typeface="Arial"/>
              </a:defRPr>
            </a:lvl5pPr>
          </a:lstStyle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Дебетовая карта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/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(Debit, Business Debit)</a:t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endParaRPr lang="ru-RU" sz="930" b="0" i="0" u="none" strike="noStrike" kern="1200" baseline="0" dirty="0" smtClean="0">
              <a:solidFill>
                <a:srgbClr val="FFFFFF"/>
              </a:solidFill>
              <a:latin typeface="Arial Unicode MS"/>
              <a:ea typeface="+mn-ea"/>
              <a:cs typeface="Arial Unicode MS"/>
            </a:endParaRPr>
          </a:p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Предоплаченная карта (</a:t>
            </a:r>
            <a:r>
              <a:rPr lang="ru-RU" sz="930" b="0" i="0" u="none" strike="noStrike" kern="1200" baseline="0" dirty="0" err="1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Prepaid</a:t>
            </a: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)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/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endParaRPr lang="ru-RU" sz="930" b="0" i="0" u="none" strike="noStrike" kern="1200" baseline="0" dirty="0" smtClean="0">
              <a:solidFill>
                <a:srgbClr val="FFFFFF"/>
              </a:solidFill>
              <a:latin typeface="Arial Unicode MS"/>
              <a:ea typeface="+mn-ea"/>
              <a:cs typeface="Arial Unicode MS"/>
            </a:endParaRPr>
          </a:p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Классическая дебетовая карта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 </a:t>
            </a: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/>
            </a:r>
            <a:b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(</a:t>
            </a:r>
            <a:r>
              <a:rPr lang="ru-RU" sz="930" b="0" i="0" u="none" strike="noStrike" kern="1200" baseline="0" dirty="0" err="1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Classic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 Debit, Classic Business Debit)</a:t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endParaRPr lang="en-US" sz="930" b="0" i="0" u="none" strike="noStrike" kern="1200" baseline="0" dirty="0" smtClean="0">
              <a:solidFill>
                <a:srgbClr val="FFFFFF"/>
              </a:solidFill>
              <a:latin typeface="Arial Unicode MS"/>
              <a:ea typeface="+mn-ea"/>
              <a:cs typeface="Arial Unicode MS"/>
            </a:endParaRPr>
          </a:p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Классическая кредитная карта </a:t>
            </a:r>
            <a:b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(</a:t>
            </a:r>
            <a:r>
              <a:rPr lang="ru-RU" sz="930" b="0" i="0" u="none" strike="noStrike" kern="1200" baseline="0" dirty="0" err="1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Classic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 Credit, Classic Business Credit)</a:t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endParaRPr lang="en-US" sz="930" b="0" i="0" u="none" strike="noStrike" kern="1200" baseline="0" dirty="0" smtClean="0">
              <a:solidFill>
                <a:srgbClr val="FFFFFF"/>
              </a:solidFill>
              <a:latin typeface="Arial Unicode MS"/>
              <a:ea typeface="+mn-ea"/>
              <a:cs typeface="Arial Unicode MS"/>
            </a:endParaRPr>
          </a:p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Премиальная дебетовая карта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 (Premium, Premium Business)</a:t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endParaRPr lang="en-US" sz="930" b="0" i="0" u="none" strike="noStrike" kern="1200" baseline="0" dirty="0" smtClean="0">
              <a:solidFill>
                <a:srgbClr val="FFFFFF"/>
              </a:solidFill>
              <a:latin typeface="Arial Unicode MS"/>
              <a:ea typeface="+mn-ea"/>
              <a:cs typeface="Arial Unicode MS"/>
            </a:endParaRPr>
          </a:p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Премиальная кредитная карта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 (Premium, Premium Business)</a:t>
            </a:r>
            <a:endParaRPr lang="ru-RU" sz="930" dirty="0">
              <a:solidFill>
                <a:srgbClr val="FFFFFF"/>
              </a:solidFill>
              <a:latin typeface="Arial Unicode MS"/>
              <a:cs typeface="Arial Unicode MS"/>
            </a:endParaRPr>
          </a:p>
        </p:txBody>
      </p:sp>
      <p:sp>
        <p:nvSpPr>
          <p:cNvPr id="14" name="Текст 18"/>
          <p:cNvSpPr>
            <a:spLocks noGrp="1"/>
          </p:cNvSpPr>
          <p:nvPr>
            <p:ph type="body" sz="quarter" idx="16" hasCustomPrompt="1"/>
          </p:nvPr>
        </p:nvSpPr>
        <p:spPr>
          <a:xfrm>
            <a:off x="1015201" y="1361441"/>
            <a:ext cx="2134400" cy="1859280"/>
          </a:xfrm>
          <a:prstGeom prst="rect">
            <a:avLst/>
          </a:prstGeom>
        </p:spPr>
        <p:txBody>
          <a:bodyPr vert="horz" lIns="0" tIns="0" rIns="0" bIns="0" numCol="1"/>
          <a:lstStyle>
            <a:lvl1pPr marL="0" indent="0">
              <a:spcBef>
                <a:spcPts val="600"/>
              </a:spcBef>
              <a:buClr>
                <a:schemeClr val="bg1"/>
              </a:buClr>
              <a:buSzPct val="150000"/>
              <a:buFont typeface="Arial"/>
              <a:buNone/>
              <a:defRPr sz="100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090">
                <a:latin typeface="Arial"/>
                <a:cs typeface="Arial"/>
              </a:defRPr>
            </a:lvl2pPr>
            <a:lvl3pPr marL="914400" indent="0">
              <a:buNone/>
              <a:defRPr sz="1090">
                <a:latin typeface="Arial"/>
                <a:cs typeface="Arial"/>
              </a:defRPr>
            </a:lvl3pPr>
            <a:lvl4pPr marL="1371600" indent="0">
              <a:buNone/>
              <a:defRPr sz="1090">
                <a:latin typeface="Arial"/>
                <a:cs typeface="Arial"/>
              </a:defRPr>
            </a:lvl4pPr>
            <a:lvl5pPr marL="1828800" indent="0">
              <a:buNone/>
              <a:defRPr sz="1090">
                <a:latin typeface="Arial"/>
                <a:cs typeface="Arial"/>
              </a:defRPr>
            </a:lvl5pPr>
          </a:lstStyle>
          <a:p>
            <a:pPr marL="0" indent="0">
              <a:spcBef>
                <a:spcPts val="600"/>
              </a:spcBef>
              <a:buFont typeface="Arial"/>
              <a:buNone/>
            </a:pPr>
            <a:r>
              <a:rPr lang="ru-RU" sz="1090" b="0" i="0" baseline="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В ПС «Мир» поддерживается следующий набор карточных продуктов:</a:t>
            </a:r>
            <a:endParaRPr lang="ru-RU" sz="1090" b="0" dirty="0">
              <a:solidFill>
                <a:srgbClr val="FFFFFF"/>
              </a:solidFill>
              <a:latin typeface="Arial Unicode MS"/>
              <a:cs typeface="Arial Unicode MS"/>
            </a:endParaRPr>
          </a:p>
        </p:txBody>
      </p:sp>
      <p:sp>
        <p:nvSpPr>
          <p:cNvPr id="16" name="Текст 18"/>
          <p:cNvSpPr>
            <a:spLocks noGrp="1"/>
          </p:cNvSpPr>
          <p:nvPr>
            <p:ph type="body" sz="quarter" idx="17" hasCustomPrompt="1"/>
          </p:nvPr>
        </p:nvSpPr>
        <p:spPr>
          <a:xfrm>
            <a:off x="863601" y="3322319"/>
            <a:ext cx="1503680" cy="696595"/>
          </a:xfrm>
          <a:prstGeom prst="rect">
            <a:avLst/>
          </a:prstGeom>
        </p:spPr>
        <p:txBody>
          <a:bodyPr vert="horz" lIns="0" tIns="0" rIns="0" bIns="0" numCol="1"/>
          <a:lstStyle>
            <a:lvl1pPr marL="172800" indent="-100800">
              <a:spcBef>
                <a:spcPts val="600"/>
              </a:spcBef>
              <a:buClr>
                <a:schemeClr val="bg1"/>
              </a:buClr>
              <a:buSzPct val="150000"/>
              <a:buFont typeface="Lucida Grande"/>
              <a:buChar char="*"/>
              <a:defRPr sz="80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090">
                <a:latin typeface="Arial"/>
                <a:cs typeface="Arial"/>
              </a:defRPr>
            </a:lvl2pPr>
            <a:lvl3pPr marL="914400" indent="0">
              <a:buNone/>
              <a:defRPr sz="1090">
                <a:latin typeface="Arial"/>
                <a:cs typeface="Arial"/>
              </a:defRPr>
            </a:lvl3pPr>
            <a:lvl4pPr marL="1371600" indent="0">
              <a:buNone/>
              <a:defRPr sz="1090">
                <a:latin typeface="Arial"/>
                <a:cs typeface="Arial"/>
              </a:defRPr>
            </a:lvl4pPr>
            <a:lvl5pPr marL="1828800" indent="0">
              <a:buNone/>
              <a:defRPr sz="1090">
                <a:latin typeface="Arial"/>
                <a:cs typeface="Arial"/>
              </a:defRPr>
            </a:lvl5pPr>
          </a:lstStyle>
          <a:p>
            <a:pPr marL="172800" indent="-100800">
              <a:buSzPct val="150000"/>
              <a:buFont typeface="Lucida Grande"/>
              <a:buChar char="*"/>
            </a:pPr>
            <a:r>
              <a:rPr lang="ru-RU" sz="700" dirty="0" smtClean="0">
                <a:solidFill>
                  <a:schemeClr val="bg1"/>
                </a:solidFill>
                <a:latin typeface="Arial Unicode MS"/>
                <a:cs typeface="Arial Unicode MS"/>
              </a:rPr>
              <a:t>Для каждого продукта разработан свой профиль персонализации.</a:t>
            </a:r>
            <a:endParaRPr lang="ru-RU" sz="700" dirty="0">
              <a:solidFill>
                <a:schemeClr val="bg1"/>
              </a:solidFill>
              <a:latin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243349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иаграмма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1015201" y="543600"/>
            <a:ext cx="4613440" cy="7568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20"/>
              </a:lnSpc>
              <a:spcBef>
                <a:spcPts val="0"/>
              </a:spcBef>
              <a:buNone/>
              <a:defRPr sz="2100" baseline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2100" dirty="0" smtClean="0">
                <a:solidFill>
                  <a:srgbClr val="0077C1"/>
                </a:solidFill>
                <a:latin typeface="Arial Unicode MS"/>
                <a:cs typeface="Arial Unicode MS"/>
              </a:rPr>
              <a:t>Выпуск и продвижение национальной платежной карты</a:t>
            </a:r>
            <a:endParaRPr lang="ru-RU" sz="2100" dirty="0">
              <a:solidFill>
                <a:srgbClr val="0077C1"/>
              </a:solidFill>
              <a:latin typeface="Arial Unicode MS"/>
              <a:cs typeface="Arial Unicode MS"/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3" y="1695600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78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2pPr>
            <a:lvl3pPr marL="9144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3pPr>
            <a:lvl4pPr marL="13716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4pPr>
            <a:lvl5pPr marL="18288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10" name="Название 1"/>
          <p:cNvSpPr txBox="1">
            <a:spLocks/>
          </p:cNvSpPr>
          <p:nvPr userDrawn="1"/>
        </p:nvSpPr>
        <p:spPr>
          <a:xfrm>
            <a:off x="7959600" y="4450080"/>
            <a:ext cx="801036" cy="18288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sz="120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mir</a:t>
            </a:r>
            <a:r>
              <a:rPr lang="en-US" sz="100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</a:t>
            </a:r>
            <a:r>
              <a:rPr lang="en-US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nspk.ru</a:t>
            </a:r>
            <a:endParaRPr lang="ru-RU" sz="100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" name="Текст 25"/>
          <p:cNvSpPr>
            <a:spLocks noGrp="1"/>
          </p:cNvSpPr>
          <p:nvPr>
            <p:ph type="body" sz="quarter" idx="10" hasCustomPrompt="1"/>
          </p:nvPr>
        </p:nvSpPr>
        <p:spPr>
          <a:xfrm>
            <a:off x="1015200" y="4450398"/>
            <a:ext cx="275120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12" name="Текст 25"/>
          <p:cNvSpPr>
            <a:spLocks noGrp="1"/>
          </p:cNvSpPr>
          <p:nvPr>
            <p:ph type="body" sz="quarter" idx="11" hasCustomPrompt="1"/>
          </p:nvPr>
        </p:nvSpPr>
        <p:spPr>
          <a:xfrm>
            <a:off x="1522800" y="4450398"/>
            <a:ext cx="4105841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ru-RU" dirty="0"/>
          </a:p>
        </p:txBody>
      </p:sp>
      <p:sp>
        <p:nvSpPr>
          <p:cNvPr id="8" name="Таблица 7"/>
          <p:cNvSpPr>
            <a:spLocks noGrp="1"/>
          </p:cNvSpPr>
          <p:nvPr>
            <p:ph type="tbl" sz="quarter" idx="14"/>
          </p:nvPr>
        </p:nvSpPr>
        <p:spPr>
          <a:xfrm>
            <a:off x="1014413" y="1422400"/>
            <a:ext cx="4614862" cy="2708275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8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2651760"/>
            <a:ext cx="5076000" cy="248158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1015201" y="2913674"/>
            <a:ext cx="3627920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Спасибо 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214278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0" y="16351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" name="Название 1"/>
          <p:cNvSpPr txBox="1">
            <a:spLocks/>
          </p:cNvSpPr>
          <p:nvPr userDrawn="1"/>
        </p:nvSpPr>
        <p:spPr>
          <a:xfrm>
            <a:off x="7959600" y="4450080"/>
            <a:ext cx="801036" cy="18288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sz="120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mir</a:t>
            </a:r>
            <a:r>
              <a:rPr lang="en-US" sz="100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</a:t>
            </a:r>
            <a:r>
              <a:rPr lang="en-US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nspk.ru</a:t>
            </a:r>
            <a:endParaRPr lang="ru-RU" sz="100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1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00" y="4174250"/>
            <a:ext cx="1346200" cy="635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028157" y="4023192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6" name="Овал 15"/>
          <p:cNvSpPr/>
          <p:nvPr userDrawn="1"/>
        </p:nvSpPr>
        <p:spPr>
          <a:xfrm>
            <a:off x="0" y="1104355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Овал 16"/>
          <p:cNvSpPr/>
          <p:nvPr userDrawn="1"/>
        </p:nvSpPr>
        <p:spPr>
          <a:xfrm>
            <a:off x="1015200" y="21427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8" name="Прямоугольник с одним вырезанным скругленным углом 17"/>
          <p:cNvSpPr/>
          <p:nvPr userDrawn="1"/>
        </p:nvSpPr>
        <p:spPr>
          <a:xfrm flipH="1">
            <a:off x="5076000" y="46257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5076000" y="41181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1028700" y="487363"/>
            <a:ext cx="3614738" cy="114776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32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1400" dirty="0" smtClean="0">
                <a:solidFill>
                  <a:srgbClr val="FFFFFF"/>
                </a:solidFill>
                <a:latin typeface="Arial"/>
                <a:cs typeface="Arial"/>
              </a:rPr>
              <a:t>Большая Татарская ул., д. 11</a:t>
            </a:r>
            <a:endParaRPr lang="en-US" sz="14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Arial"/>
                <a:cs typeface="Arial"/>
              </a:rPr>
              <a:t>Москва, 115184</a:t>
            </a:r>
          </a:p>
          <a:p>
            <a:endParaRPr lang="ru-RU" sz="14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Тел. </a:t>
            </a:r>
            <a:r>
              <a:rPr lang="en-US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+7 495.705. 9999</a:t>
            </a:r>
          </a:p>
          <a:p>
            <a:r>
              <a:rPr lang="ru-RU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Эл. почта: </a:t>
            </a:r>
            <a:r>
              <a:rPr lang="en-US" sz="1400" dirty="0" err="1" smtClean="0">
                <a:solidFill>
                  <a:srgbClr val="FFFFFF"/>
                </a:solidFill>
                <a:latin typeface="Arial Unicode MS"/>
                <a:cs typeface="Arial Unicode MS"/>
              </a:rPr>
              <a:t>info@nspk.ru</a:t>
            </a:r>
            <a:r>
              <a:rPr lang="en-US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 </a:t>
            </a:r>
            <a:endParaRPr lang="ru-RU" sz="1400" dirty="0" smtClean="0">
              <a:solidFill>
                <a:srgbClr val="FFFFFF"/>
              </a:solidFill>
              <a:latin typeface="Arial Unicode MS"/>
              <a:cs typeface="Arial Unicode MS"/>
            </a:endParaRPr>
          </a:p>
          <a:p>
            <a:endParaRPr lang="ru-RU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90" y="4316883"/>
            <a:ext cx="1052419" cy="34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2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УГОЛОК Заголовок и колон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Овал 12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Номер слайда 3"/>
          <p:cNvSpPr txBox="1">
            <a:spLocks/>
          </p:cNvSpPr>
          <p:nvPr userDrawn="1"/>
        </p:nvSpPr>
        <p:spPr>
          <a:xfrm>
            <a:off x="8298000" y="4918279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23</a:t>
            </a:r>
            <a:endParaRPr lang="ru-RU" sz="105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7400100" cy="35428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8115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ГОЛОК Заголовок и колон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7" name="Номер слайда 3"/>
          <p:cNvSpPr txBox="1">
            <a:spLocks/>
          </p:cNvSpPr>
          <p:nvPr userDrawn="1"/>
        </p:nvSpPr>
        <p:spPr>
          <a:xfrm>
            <a:off x="8467201" y="4918279"/>
            <a:ext cx="676799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5767A64-1F7C-4A17-998E-746B7CEF4F7C}" type="slidenum">
              <a:rPr lang="ru-RU" sz="105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r"/>
              <a:t>‹#›</a:t>
            </a:fld>
            <a:r>
              <a:rPr lang="en-US" sz="1050" dirty="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/76</a:t>
            </a:r>
            <a:endParaRPr lang="ru-RU" sz="1050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345039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0"/>
          </p:nvPr>
        </p:nvSpPr>
        <p:spPr>
          <a:xfrm>
            <a:off x="4697451" y="972000"/>
            <a:ext cx="345039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225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УГОЛОК Заголовок и колон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Овал 12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Номер слайда 3"/>
          <p:cNvSpPr txBox="1">
            <a:spLocks/>
          </p:cNvSpPr>
          <p:nvPr userDrawn="1"/>
        </p:nvSpPr>
        <p:spPr>
          <a:xfrm>
            <a:off x="8298000" y="4918279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/135</a:t>
            </a:r>
            <a:endParaRPr lang="ru-RU" sz="105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7400100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6834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64400" y="4757046"/>
            <a:ext cx="2133600" cy="273844"/>
          </a:xfrm>
          <a:prstGeom prst="rect">
            <a:avLst/>
          </a:prstGeom>
        </p:spPr>
        <p:txBody>
          <a:bodyPr lIns="91430" tIns="45715" rIns="91430" bIns="45715"/>
          <a:lstStyle/>
          <a:p>
            <a:fld id="{24EE7B90-C4AC-C649-ABB2-7ED8FF0C5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3"/>
          <p:cNvSpPr txBox="1">
            <a:spLocks/>
          </p:cNvSpPr>
          <p:nvPr userDrawn="1"/>
        </p:nvSpPr>
        <p:spPr>
          <a:xfrm>
            <a:off x="8215450" y="4815886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sz="1050" dirty="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23</a:t>
            </a:r>
            <a:endParaRPr lang="ru-RU" sz="1050" dirty="0">
              <a:solidFill>
                <a:srgbClr val="4F81BD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99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1604700"/>
            <a:ext cx="5076000" cy="353880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507604" y="2076744"/>
            <a:ext cx="4133673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Цели и задачи</a:t>
            </a:r>
            <a:br>
              <a:rPr lang="ru-RU" dirty="0" smtClean="0"/>
            </a:br>
            <a:r>
              <a:rPr lang="ru-RU" dirty="0" smtClean="0"/>
              <a:t>создания ПС «Мир»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10971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с одним вырезанным скругленным углом 7"/>
          <p:cNvSpPr/>
          <p:nvPr userDrawn="1"/>
        </p:nvSpPr>
        <p:spPr>
          <a:xfrm flipH="1">
            <a:off x="50760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0" y="5895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Овал 9"/>
          <p:cNvSpPr/>
          <p:nvPr userDrawn="1"/>
        </p:nvSpPr>
        <p:spPr>
          <a:xfrm>
            <a:off x="0" y="81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2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39" y="4174252"/>
            <a:ext cx="1346200" cy="635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513197" y="4023195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/>
              <a:cs typeface="Roboto Light"/>
            </a:endParaRPr>
          </a:p>
        </p:txBody>
      </p:sp>
      <p:sp>
        <p:nvSpPr>
          <p:cNvPr id="20" name="Текст 18"/>
          <p:cNvSpPr>
            <a:spLocks noGrp="1"/>
          </p:cNvSpPr>
          <p:nvPr>
            <p:ph type="body" sz="quarter" idx="11" hasCustomPrompt="1"/>
          </p:nvPr>
        </p:nvSpPr>
        <p:spPr>
          <a:xfrm>
            <a:off x="513198" y="3159128"/>
            <a:ext cx="2574925" cy="3155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1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/>
            </a:lvl2pPr>
            <a:lvl3pPr marL="914296" indent="0">
              <a:buNone/>
              <a:defRPr/>
            </a:lvl3pPr>
            <a:lvl4pPr marL="1371444" indent="0">
              <a:buNone/>
              <a:defRPr/>
            </a:lvl4pPr>
            <a:lvl5pPr marL="1828592" indent="0">
              <a:buNone/>
              <a:defRPr/>
            </a:lvl5pPr>
          </a:lstStyle>
          <a:p>
            <a:r>
              <a:rPr lang="ru-RU" sz="1700" dirty="0" smtClean="0">
                <a:solidFill>
                  <a:srgbClr val="319B42"/>
                </a:solidFill>
              </a:rPr>
              <a:t>Версия </a:t>
            </a:r>
            <a:r>
              <a:rPr lang="en-US" sz="1700" dirty="0" smtClean="0">
                <a:solidFill>
                  <a:srgbClr val="319B42"/>
                </a:solidFill>
              </a:rPr>
              <a:t>0.02</a:t>
            </a:r>
            <a:endParaRPr lang="ru-RU" sz="1700" dirty="0">
              <a:solidFill>
                <a:srgbClr val="319B42"/>
              </a:solidFill>
            </a:endParaRP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2" hasCustomPrompt="1"/>
          </p:nvPr>
        </p:nvSpPr>
        <p:spPr>
          <a:xfrm>
            <a:off x="2600960" y="4225053"/>
            <a:ext cx="2040890" cy="5187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9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900">
                <a:latin typeface="Arial"/>
                <a:cs typeface="Arial"/>
              </a:defRPr>
            </a:lvl2pPr>
            <a:lvl3pPr marL="914296" indent="0">
              <a:buNone/>
              <a:defRPr sz="900">
                <a:latin typeface="Arial"/>
                <a:cs typeface="Arial"/>
              </a:defRPr>
            </a:lvl3pPr>
            <a:lvl4pPr marL="1371444" indent="0">
              <a:buNone/>
              <a:defRPr sz="900">
                <a:latin typeface="Arial"/>
                <a:cs typeface="Arial"/>
              </a:defRPr>
            </a:lvl4pPr>
            <a:lvl5pPr marL="1828592" indent="0">
              <a:buNone/>
              <a:defRPr sz="9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Внесены правки в соответствии</a:t>
            </a:r>
            <a:br>
              <a:rPr lang="ru-RU" dirty="0" smtClean="0"/>
            </a:br>
            <a:r>
              <a:rPr lang="ru-RU" dirty="0" smtClean="0"/>
              <a:t>с замечаниями: </a:t>
            </a:r>
            <a:r>
              <a:rPr lang="ru-RU" dirty="0" err="1" smtClean="0"/>
              <a:t>Голдовский</a:t>
            </a:r>
            <a:r>
              <a:rPr lang="ru-RU" dirty="0" smtClean="0"/>
              <a:t> И.М.,</a:t>
            </a:r>
            <a:br>
              <a:rPr lang="ru-RU" dirty="0" smtClean="0"/>
            </a:br>
            <a:r>
              <a:rPr lang="ru-RU" dirty="0" smtClean="0"/>
              <a:t>Плетнев О.В., </a:t>
            </a:r>
            <a:r>
              <a:rPr lang="ru-RU" dirty="0" err="1" smtClean="0"/>
              <a:t>Лазырин</a:t>
            </a:r>
            <a:r>
              <a:rPr lang="ru-RU" dirty="0" smtClean="0"/>
              <a:t> М.Б.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87" y="4316883"/>
            <a:ext cx="1052419" cy="34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55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муцтитул темный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с одним вырезанным скругленным углом 28"/>
          <p:cNvSpPr/>
          <p:nvPr userDrawn="1"/>
        </p:nvSpPr>
        <p:spPr>
          <a:xfrm flipH="1">
            <a:off x="-2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/>
          <p:nvPr userDrawn="1"/>
        </p:nvSpPr>
        <p:spPr>
          <a:xfrm>
            <a:off x="-2" y="41283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 userDrawn="1"/>
        </p:nvSpPr>
        <p:spPr>
          <a:xfrm>
            <a:off x="1015198" y="46359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2" name="Овал 31"/>
          <p:cNvSpPr/>
          <p:nvPr userDrawn="1"/>
        </p:nvSpPr>
        <p:spPr>
          <a:xfrm>
            <a:off x="-2" y="36207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1014415" y="1655766"/>
            <a:ext cx="5375275" cy="8731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2800" baseline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Цели и задачи </a:t>
            </a:r>
          </a:p>
          <a:p>
            <a:pPr lvl="0"/>
            <a:r>
              <a:rPr lang="ru-RU" dirty="0" smtClean="0"/>
              <a:t>создания ПС «Мир» </a:t>
            </a:r>
            <a:endParaRPr lang="ru-RU" dirty="0"/>
          </a:p>
        </p:txBody>
      </p:sp>
      <p:sp>
        <p:nvSpPr>
          <p:cNvPr id="35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1014415" y="649926"/>
            <a:ext cx="5375275" cy="873125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7600" baseline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О1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904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муцтитул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одним вырезанным скругленным углом 5"/>
          <p:cNvSpPr/>
          <p:nvPr userDrawn="1"/>
        </p:nvSpPr>
        <p:spPr>
          <a:xfrm rot="10800000" flipH="1">
            <a:off x="-2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-2" y="41283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 userDrawn="1"/>
        </p:nvSpPr>
        <p:spPr>
          <a:xfrm>
            <a:off x="1015198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2536405" y="1422403"/>
            <a:ext cx="5375275" cy="8731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2800" baseline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Цели и задачи </a:t>
            </a:r>
          </a:p>
          <a:p>
            <a:pPr lvl="0"/>
            <a:r>
              <a:rPr lang="ru-RU" dirty="0" smtClean="0"/>
              <a:t>создания ПС «Мир» </a:t>
            </a:r>
            <a:endParaRPr lang="ru-RU" dirty="0"/>
          </a:p>
        </p:txBody>
      </p:sp>
      <p:sp>
        <p:nvSpPr>
          <p:cNvPr id="11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54354"/>
            <a:ext cx="3190240" cy="270376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indent="0">
              <a:lnSpc>
                <a:spcPts val="3359"/>
              </a:lnSpc>
              <a:spcBef>
                <a:spcPts val="0"/>
              </a:spcBef>
              <a:buNone/>
              <a:defRPr sz="16200" baseline="0">
                <a:solidFill>
                  <a:srgbClr val="00A3E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О1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11"/>
          <p:cNvSpPr/>
          <p:nvPr userDrawn="1"/>
        </p:nvSpPr>
        <p:spPr>
          <a:xfrm flipH="1">
            <a:off x="1522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 userDrawn="1"/>
        </p:nvSpPr>
        <p:spPr>
          <a:xfrm>
            <a:off x="25380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Овал 13"/>
          <p:cNvSpPr/>
          <p:nvPr userDrawn="1"/>
        </p:nvSpPr>
        <p:spPr>
          <a:xfrm>
            <a:off x="3045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35532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Прямоугольник с одним вырезанным скругленным углом 15"/>
          <p:cNvSpPr/>
          <p:nvPr userDrawn="1"/>
        </p:nvSpPr>
        <p:spPr>
          <a:xfrm flipH="1">
            <a:off x="4060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rgbClr val="0076CF"/>
              </a:gs>
              <a:gs pos="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 userDrawn="1"/>
        </p:nvSpPr>
        <p:spPr>
          <a:xfrm>
            <a:off x="5076000" y="46388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5583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60912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Овал 19"/>
          <p:cNvSpPr/>
          <p:nvPr userDrawn="1"/>
        </p:nvSpPr>
        <p:spPr>
          <a:xfrm>
            <a:off x="65988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60912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Овал 22"/>
          <p:cNvSpPr/>
          <p:nvPr userDrawn="1"/>
        </p:nvSpPr>
        <p:spPr>
          <a:xfrm>
            <a:off x="55836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45684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Овал 24"/>
          <p:cNvSpPr/>
          <p:nvPr userDrawn="1"/>
        </p:nvSpPr>
        <p:spPr>
          <a:xfrm>
            <a:off x="3045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3553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Овал 26"/>
          <p:cNvSpPr/>
          <p:nvPr userDrawn="1"/>
        </p:nvSpPr>
        <p:spPr>
          <a:xfrm>
            <a:off x="40608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Овал 27"/>
          <p:cNvSpPr/>
          <p:nvPr userDrawn="1"/>
        </p:nvSpPr>
        <p:spPr>
          <a:xfrm>
            <a:off x="1522800" y="41312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9" name="Овал 28"/>
          <p:cNvSpPr/>
          <p:nvPr userDrawn="1"/>
        </p:nvSpPr>
        <p:spPr>
          <a:xfrm>
            <a:off x="2030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0" name="Овал 29"/>
          <p:cNvSpPr/>
          <p:nvPr userDrawn="1"/>
        </p:nvSpPr>
        <p:spPr>
          <a:xfrm>
            <a:off x="2538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1" name="Овал 30"/>
          <p:cNvSpPr/>
          <p:nvPr userDrawn="1"/>
        </p:nvSpPr>
        <p:spPr>
          <a:xfrm>
            <a:off x="1015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2" name="Овал 31"/>
          <p:cNvSpPr/>
          <p:nvPr userDrawn="1"/>
        </p:nvSpPr>
        <p:spPr>
          <a:xfrm>
            <a:off x="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3" name="Овал 32"/>
          <p:cNvSpPr/>
          <p:nvPr userDrawn="1"/>
        </p:nvSpPr>
        <p:spPr>
          <a:xfrm>
            <a:off x="507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4" name="Овал 33"/>
          <p:cNvSpPr/>
          <p:nvPr userDrawn="1"/>
        </p:nvSpPr>
        <p:spPr>
          <a:xfrm>
            <a:off x="1522798" y="36207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5" name="Овал 34"/>
          <p:cNvSpPr/>
          <p:nvPr userDrawn="1"/>
        </p:nvSpPr>
        <p:spPr>
          <a:xfrm>
            <a:off x="1522798" y="31101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6" name="Прямоугольник с одним вырезанным скругленным углом 35"/>
          <p:cNvSpPr/>
          <p:nvPr userDrawn="1"/>
        </p:nvSpPr>
        <p:spPr>
          <a:xfrm rot="10800000" flipH="1">
            <a:off x="2030400" y="36207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Овал 36"/>
          <p:cNvSpPr/>
          <p:nvPr userDrawn="1"/>
        </p:nvSpPr>
        <p:spPr>
          <a:xfrm>
            <a:off x="3045600" y="3620701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13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Шмуцтитул свет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одним вырезанным скругленным углом 5"/>
          <p:cNvSpPr/>
          <p:nvPr userDrawn="1"/>
        </p:nvSpPr>
        <p:spPr>
          <a:xfrm rot="10800000" flipH="1">
            <a:off x="-2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-2" y="412830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 userDrawn="1"/>
        </p:nvSpPr>
        <p:spPr>
          <a:xfrm>
            <a:off x="1015198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с одним вырезанным скругленным углом 11"/>
          <p:cNvSpPr/>
          <p:nvPr userDrawn="1"/>
        </p:nvSpPr>
        <p:spPr>
          <a:xfrm flipH="1">
            <a:off x="1522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 userDrawn="1"/>
        </p:nvSpPr>
        <p:spPr>
          <a:xfrm>
            <a:off x="25380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Овал 13"/>
          <p:cNvSpPr/>
          <p:nvPr userDrawn="1"/>
        </p:nvSpPr>
        <p:spPr>
          <a:xfrm>
            <a:off x="3045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35532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Прямоугольник с одним вырезанным скругленным углом 15"/>
          <p:cNvSpPr/>
          <p:nvPr userDrawn="1"/>
        </p:nvSpPr>
        <p:spPr>
          <a:xfrm flipH="1">
            <a:off x="4060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rgbClr val="0076CF"/>
              </a:gs>
              <a:gs pos="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 userDrawn="1"/>
        </p:nvSpPr>
        <p:spPr>
          <a:xfrm>
            <a:off x="5076000" y="46388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55836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60912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0" name="Овал 19"/>
          <p:cNvSpPr/>
          <p:nvPr userDrawn="1"/>
        </p:nvSpPr>
        <p:spPr>
          <a:xfrm>
            <a:off x="6598800" y="4635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1" name="Овал 20"/>
          <p:cNvSpPr/>
          <p:nvPr userDrawn="1"/>
        </p:nvSpPr>
        <p:spPr>
          <a:xfrm>
            <a:off x="60912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2" name="Овал 21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3" name="Овал 22"/>
          <p:cNvSpPr/>
          <p:nvPr userDrawn="1"/>
        </p:nvSpPr>
        <p:spPr>
          <a:xfrm>
            <a:off x="55836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45684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Овал 24"/>
          <p:cNvSpPr/>
          <p:nvPr userDrawn="1"/>
        </p:nvSpPr>
        <p:spPr>
          <a:xfrm>
            <a:off x="3045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3553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Овал 26"/>
          <p:cNvSpPr/>
          <p:nvPr userDrawn="1"/>
        </p:nvSpPr>
        <p:spPr>
          <a:xfrm>
            <a:off x="40608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Овал 27"/>
          <p:cNvSpPr/>
          <p:nvPr userDrawn="1"/>
        </p:nvSpPr>
        <p:spPr>
          <a:xfrm>
            <a:off x="1522800" y="413124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9" name="Овал 28"/>
          <p:cNvSpPr/>
          <p:nvPr userDrawn="1"/>
        </p:nvSpPr>
        <p:spPr>
          <a:xfrm>
            <a:off x="2030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0" name="Овал 29"/>
          <p:cNvSpPr/>
          <p:nvPr userDrawn="1"/>
        </p:nvSpPr>
        <p:spPr>
          <a:xfrm>
            <a:off x="25380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1" name="Овал 30"/>
          <p:cNvSpPr/>
          <p:nvPr userDrawn="1"/>
        </p:nvSpPr>
        <p:spPr>
          <a:xfrm>
            <a:off x="1015200" y="41253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2" name="Овал 31"/>
          <p:cNvSpPr/>
          <p:nvPr userDrawn="1"/>
        </p:nvSpPr>
        <p:spPr>
          <a:xfrm>
            <a:off x="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3" name="Овал 32"/>
          <p:cNvSpPr/>
          <p:nvPr userDrawn="1"/>
        </p:nvSpPr>
        <p:spPr>
          <a:xfrm>
            <a:off x="507600" y="412536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4" name="Овал 33"/>
          <p:cNvSpPr/>
          <p:nvPr userDrawn="1"/>
        </p:nvSpPr>
        <p:spPr>
          <a:xfrm>
            <a:off x="1522798" y="36207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5" name="Овал 34"/>
          <p:cNvSpPr/>
          <p:nvPr userDrawn="1"/>
        </p:nvSpPr>
        <p:spPr>
          <a:xfrm>
            <a:off x="1522798" y="311016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6" name="Прямоугольник с одним вырезанным скругленным углом 35"/>
          <p:cNvSpPr/>
          <p:nvPr userDrawn="1"/>
        </p:nvSpPr>
        <p:spPr>
          <a:xfrm rot="10800000" flipH="1">
            <a:off x="2030400" y="36207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Овал 36"/>
          <p:cNvSpPr/>
          <p:nvPr userDrawn="1"/>
        </p:nvSpPr>
        <p:spPr>
          <a:xfrm>
            <a:off x="3045600" y="3620701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38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Программа</a:t>
            </a:r>
          </a:p>
        </p:txBody>
      </p:sp>
      <p:sp>
        <p:nvSpPr>
          <p:cNvPr id="39" name="Текст 1"/>
          <p:cNvSpPr>
            <a:spLocks noGrp="1"/>
          </p:cNvSpPr>
          <p:nvPr>
            <p:ph type="body" sz="quarter" idx="12" hasCustomPrompt="1"/>
          </p:nvPr>
        </p:nvSpPr>
        <p:spPr>
          <a:xfrm>
            <a:off x="410400" y="1162378"/>
            <a:ext cx="8207820" cy="1615112"/>
          </a:xfrm>
        </p:spPr>
        <p:txBody>
          <a:bodyPr/>
          <a:lstStyle>
            <a:lvl1pPr marL="0" indent="0">
              <a:buNone/>
              <a:defRPr lang="ru-RU" sz="2000" kern="1200" baseline="0" dirty="0" smtClean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319B42"/>
                </a:solidFill>
                <a:cs typeface="Arial Unicode MS"/>
              </a:rPr>
              <a:t>Тема 1</a:t>
            </a:r>
          </a:p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319B42"/>
                </a:solidFill>
                <a:cs typeface="Arial Unicode MS"/>
              </a:rPr>
              <a:t>Тема 2</a:t>
            </a:r>
          </a:p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319B42"/>
                </a:solidFill>
                <a:cs typeface="Arial Unicode MS"/>
              </a:rPr>
              <a:t>Тема 3</a:t>
            </a:r>
            <a:endParaRPr lang="en-US" sz="1800" b="1" dirty="0" smtClean="0">
              <a:solidFill>
                <a:srgbClr val="00B050"/>
              </a:solidFill>
              <a:cs typeface="Arial Unicode MS"/>
            </a:endParaRPr>
          </a:p>
          <a:p>
            <a:pPr algn="just">
              <a:spcBef>
                <a:spcPts val="600"/>
              </a:spcBef>
            </a:pPr>
            <a:endParaRPr lang="ru-RU" sz="2000" dirty="0"/>
          </a:p>
        </p:txBody>
      </p:sp>
      <p:sp>
        <p:nvSpPr>
          <p:cNvPr id="40" name="Номер слайда 3"/>
          <p:cNvSpPr txBox="1">
            <a:spLocks/>
          </p:cNvSpPr>
          <p:nvPr userDrawn="1"/>
        </p:nvSpPr>
        <p:spPr>
          <a:xfrm>
            <a:off x="8215450" y="4815886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sz="1050" dirty="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23</a:t>
            </a:r>
            <a:endParaRPr lang="ru-RU" sz="1050" dirty="0">
              <a:solidFill>
                <a:srgbClr val="4F81BD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78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фон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8" y="1695601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2pPr>
            <a:lvl3pPr marL="914296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3pPr>
            <a:lvl4pPr marL="1371444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4pPr>
            <a:lvl5pPr marL="1828592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60401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4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5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96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 и фон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3" r="7908"/>
          <a:stretch/>
        </p:blipFill>
        <p:spPr>
          <a:xfrm>
            <a:off x="6094801" y="-7440"/>
            <a:ext cx="3196856" cy="515388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8" y="1695601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2pPr>
            <a:lvl3pPr marL="914296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3pPr>
            <a:lvl4pPr marL="1371444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4pPr>
            <a:lvl5pPr marL="1828592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60401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4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5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5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 и фон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3" r="7908"/>
          <a:stretch/>
        </p:blipFill>
        <p:spPr>
          <a:xfrm>
            <a:off x="6094801" y="-7440"/>
            <a:ext cx="3196856" cy="515388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566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6094800" y="0"/>
            <a:ext cx="3049200" cy="5150940"/>
          </a:xfrm>
          <a:prstGeom prst="rect">
            <a:avLst/>
          </a:prstGeom>
          <a:blipFill rotWithShape="1">
            <a:blip r:embed="rId2"/>
            <a:srcRect/>
            <a:stretch>
              <a:fillRect l="-1180" r="-20070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131876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25482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27002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254820" y="413124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6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108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76943" y="1299880"/>
            <a:ext cx="2415654" cy="276997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Национальная</a:t>
            </a:r>
          </a:p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</a:t>
            </a:r>
            <a:r>
              <a:rPr lang="ru-RU" sz="1200" dirty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система</a:t>
            </a:r>
          </a:p>
          <a:p>
            <a:endParaRPr lang="ru-RU" sz="900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100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Новый инструмент, который помогает сформировать единое финансовое</a:t>
            </a:r>
          </a:p>
          <a:p>
            <a:r>
              <a:rPr lang="ru-RU" sz="1100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пространство, даёт нам больше </a:t>
            </a:r>
            <a:r>
              <a:rPr lang="ru-RU" sz="1100" dirty="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возможностей</a:t>
            </a:r>
            <a:r>
              <a:rPr lang="ru-RU" sz="1100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 Делает нас более </a:t>
            </a:r>
            <a:r>
              <a:rPr lang="ru-RU" sz="1100" dirty="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уверенными </a:t>
            </a:r>
            <a:r>
              <a:rPr lang="ru-RU" sz="1100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приспособленными к </a:t>
            </a:r>
            <a:r>
              <a:rPr lang="ru-RU" sz="1100" dirty="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реалиям современного мира. </a:t>
            </a:r>
          </a:p>
          <a:p>
            <a:endParaRPr lang="ru-RU" sz="1100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100" dirty="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Мы </a:t>
            </a:r>
            <a:r>
              <a:rPr lang="ru-RU" sz="1100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создали Портал финансовой </a:t>
            </a:r>
            <a:r>
              <a:rPr lang="ru-RU" sz="1100" dirty="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грамотности</a:t>
            </a:r>
            <a:r>
              <a:rPr lang="ru-RU" sz="1100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, где расскажем обо </a:t>
            </a:r>
            <a:r>
              <a:rPr lang="ru-RU" sz="1100" dirty="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всех доступных возможностях </a:t>
            </a:r>
            <a:r>
              <a:rPr lang="ru-RU" sz="1100" dirty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</a:t>
            </a:r>
            <a:r>
              <a:rPr lang="ru-RU" sz="1100" dirty="0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инструмента</a:t>
            </a:r>
          </a:p>
          <a:p>
            <a:endParaRPr lang="ru-RU" sz="900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/>
          </p:nvPr>
        </p:nvSpPr>
        <p:spPr>
          <a:xfrm>
            <a:off x="1014413" y="1401763"/>
            <a:ext cx="4614862" cy="2678112"/>
          </a:xfrm>
          <a:prstGeom prst="rect">
            <a:avLst/>
          </a:prstGeom>
        </p:spPr>
        <p:txBody>
          <a:bodyPr vert="horz" lIns="91430" tIns="45715" rIns="91430" bIns="45715"/>
          <a:lstStyle>
            <a:lvl1pPr>
              <a:defRPr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Номер слайда 3"/>
          <p:cNvSpPr txBox="1">
            <a:spLocks/>
          </p:cNvSpPr>
          <p:nvPr userDrawn="1"/>
        </p:nvSpPr>
        <p:spPr>
          <a:xfrm>
            <a:off x="8621487" y="4768878"/>
            <a:ext cx="516996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4EE7B90-C4AC-C649-ABB2-7ED8FF0C5201}" type="slidenum">
              <a:rPr lang="ru-RU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ctr"/>
              <a:t>‹#›</a:t>
            </a:fld>
            <a:endParaRPr lang="ru-RU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65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03726" y="-7440"/>
            <a:ext cx="3840274" cy="515388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6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49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03726" y="-7440"/>
            <a:ext cx="3840274" cy="515388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96158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30530" y="1030029"/>
            <a:ext cx="5143500" cy="3083441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5984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801" y="81280"/>
            <a:ext cx="3049197" cy="506222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6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10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173" y="0"/>
            <a:ext cx="3274828" cy="514644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6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0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9" r="12444"/>
          <a:stretch/>
        </p:blipFill>
        <p:spPr>
          <a:xfrm>
            <a:off x="6094800" y="0"/>
            <a:ext cx="3123628" cy="5146439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3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1982" indent="-161982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10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100">
                <a:latin typeface="Arial"/>
                <a:cs typeface="Arial"/>
              </a:defRPr>
            </a:lvl2pPr>
            <a:lvl3pPr marL="914296" indent="0">
              <a:buNone/>
              <a:defRPr sz="1100">
                <a:latin typeface="Arial"/>
                <a:cs typeface="Arial"/>
              </a:defRPr>
            </a:lvl3pPr>
            <a:lvl4pPr marL="1371444" indent="0">
              <a:buNone/>
              <a:defRPr sz="1100">
                <a:latin typeface="Arial"/>
                <a:cs typeface="Arial"/>
              </a:defRPr>
            </a:lvl4pPr>
            <a:lvl5pPr marL="1828592" indent="0">
              <a:buNone/>
              <a:defRPr sz="110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  <p:sp>
        <p:nvSpPr>
          <p:cNvPr id="16" name="Текст 25"/>
          <p:cNvSpPr>
            <a:spLocks noGrp="1"/>
          </p:cNvSpPr>
          <p:nvPr>
            <p:ph type="body" sz="quarter" idx="16" hasCustomPrompt="1"/>
          </p:nvPr>
        </p:nvSpPr>
        <p:spPr>
          <a:xfrm>
            <a:off x="1015834" y="1294132"/>
            <a:ext cx="4613441" cy="253682"/>
          </a:xfrm>
          <a:prstGeom prst="rect">
            <a:avLst/>
          </a:prstGeom>
        </p:spPr>
        <p:txBody>
          <a:bodyPr vert="horz" lIns="0" tIns="0" rIns="0" bIns="0"/>
          <a:lstStyle>
            <a:lvl1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  <a:defRPr sz="10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161982" indent="0" algn="l" defTabSz="457148" rtl="0" eaLnBrk="1" fontAlgn="t" latinLnBrk="0" hangingPunct="1">
              <a:spcBef>
                <a:spcPts val="600"/>
              </a:spcBef>
              <a:buSzPct val="150000"/>
              <a:buFont typeface="Arial"/>
              <a:buNone/>
            </a:pPr>
            <a:r>
              <a: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Цели                                                     Задачи</a:t>
            </a:r>
            <a:endParaRPr lang="ru-RU" sz="1200" b="1" i="0" u="none" strike="noStrike" kern="1200" dirty="0">
              <a:solidFill>
                <a:srgbClr val="3DA536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06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9" r="12444"/>
          <a:stretch/>
        </p:blipFill>
        <p:spPr>
          <a:xfrm>
            <a:off x="6094800" y="0"/>
            <a:ext cx="3123628" cy="5146439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7784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47652" y="1047147"/>
            <a:ext cx="5143500" cy="304920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6863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801" y="0"/>
            <a:ext cx="3049200" cy="5146440"/>
          </a:xfrm>
          <a:prstGeom prst="rect">
            <a:avLst/>
          </a:prstGeom>
        </p:spPr>
      </p:pic>
      <p:sp>
        <p:nvSpPr>
          <p:cNvPr id="3" name="Прямоугольник 2"/>
          <p:cNvSpPr/>
          <p:nvPr userDrawn="1"/>
        </p:nvSpPr>
        <p:spPr>
          <a:xfrm>
            <a:off x="131876" y="-4500"/>
            <a:ext cx="5962925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1" y="277200"/>
            <a:ext cx="5684400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8" name="Овал 1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 userDrawn="1"/>
        </p:nvSpPr>
        <p:spPr>
          <a:xfrm>
            <a:off x="410401" y="1007316"/>
            <a:ext cx="4657060" cy="3394472"/>
          </a:xfrm>
          <a:prstGeom prst="rect">
            <a:avLst/>
          </a:prstGeom>
        </p:spPr>
        <p:txBody>
          <a:bodyPr>
            <a:normAutofit/>
          </a:bodyPr>
          <a:lstStyle>
            <a:lvl1pPr marL="342861" indent="-342861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742865" indent="-285717" algn="l" defTabSz="457148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marL="1142870" indent="-228574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3pPr>
            <a:lvl4pPr marL="1600018" indent="-228574" algn="l" defTabSz="457148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4pPr>
            <a:lvl5pPr marL="2057166" indent="-228574" algn="l" defTabSz="457148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5pPr>
            <a:lvl6pPr marL="2514314" indent="-228574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62" indent="-228574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10" indent="-228574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58" indent="-228574" algn="l" defTabSz="457148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lvl="2" indent="-172800" defTabSz="457200">
              <a:spcBef>
                <a:spcPts val="600"/>
              </a:spcBef>
              <a:spcAft>
                <a:spcPts val="450"/>
              </a:spcAft>
              <a:buClr>
                <a:srgbClr val="3DA536"/>
              </a:buClr>
              <a:buSzPct val="150000"/>
              <a:buFont typeface="Arial" pitchFamily="34" charset="0"/>
              <a:buChar char="•"/>
            </a:pPr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560304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0148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ГОЛОК Заголовок и колон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Овал 12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Номер слайда 3"/>
          <p:cNvSpPr txBox="1">
            <a:spLocks/>
          </p:cNvSpPr>
          <p:nvPr userDrawn="1"/>
        </p:nvSpPr>
        <p:spPr>
          <a:xfrm>
            <a:off x="8467201" y="4918279"/>
            <a:ext cx="676799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/76</a:t>
            </a:r>
            <a:endParaRPr lang="ru-RU" sz="105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345039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  <p:sp>
        <p:nvSpPr>
          <p:cNvPr id="9" name="Содержимое 2"/>
          <p:cNvSpPr>
            <a:spLocks noGrp="1"/>
          </p:cNvSpPr>
          <p:nvPr>
            <p:ph idx="10"/>
          </p:nvPr>
        </p:nvSpPr>
        <p:spPr>
          <a:xfrm>
            <a:off x="4697451" y="972000"/>
            <a:ext cx="3450399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0912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8" y="1695601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2pPr>
            <a:lvl3pPr marL="914296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3pPr>
            <a:lvl4pPr marL="1371444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4pPr>
            <a:lvl5pPr marL="1828592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8" name="Таблица 7"/>
          <p:cNvSpPr>
            <a:spLocks noGrp="1"/>
          </p:cNvSpPr>
          <p:nvPr>
            <p:ph type="tbl" sz="quarter" idx="14"/>
          </p:nvPr>
        </p:nvSpPr>
        <p:spPr>
          <a:xfrm>
            <a:off x="1014413" y="1422403"/>
            <a:ext cx="4614862" cy="2708275"/>
          </a:xfrm>
          <a:prstGeom prst="rect">
            <a:avLst/>
          </a:prstGeom>
        </p:spPr>
        <p:txBody>
          <a:bodyPr vert="horz" lIns="91430" tIns="45715" rIns="91430" bIns="45715"/>
          <a:lstStyle/>
          <a:p>
            <a:endParaRPr lang="ru-RU" dirty="0"/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455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76943" y="1299880"/>
            <a:ext cx="2415654" cy="276997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Национальная</a:t>
            </a:r>
          </a:p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</a:t>
            </a:r>
            <a:r>
              <a:rPr lang="ru-RU" sz="1200" dirty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система</a:t>
            </a:r>
          </a:p>
          <a:p>
            <a:endParaRPr lang="ru-RU" sz="900" dirty="0">
              <a:solidFill>
                <a:prstClr val="black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Новый инструмент, который помогает сформировать единое финансовое</a:t>
            </a:r>
          </a:p>
          <a:p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пространство, даёт нам больше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возможностей</a:t>
            </a:r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 Делает нас более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уверенными </a:t>
            </a:r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приспособленными к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реалиям современного мира. </a:t>
            </a:r>
          </a:p>
          <a:p>
            <a:endParaRPr lang="ru-RU" sz="1100" dirty="0">
              <a:solidFill>
                <a:prstClr val="black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Мы </a:t>
            </a:r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создали Портал финансовой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грамотности</a:t>
            </a:r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, где расскажем обо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всех доступных возможностях </a:t>
            </a:r>
            <a:r>
              <a:rPr lang="ru-RU" sz="1100" dirty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 </a:t>
            </a:r>
            <a:r>
              <a:rPr lang="ru-RU" sz="1100" dirty="0" smtClean="0">
                <a:solidFill>
                  <a:prstClr val="black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инструмента</a:t>
            </a:r>
          </a:p>
          <a:p>
            <a:endParaRPr lang="ru-RU" sz="900" dirty="0">
              <a:solidFill>
                <a:prstClr val="black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/>
          </p:nvPr>
        </p:nvSpPr>
        <p:spPr>
          <a:xfrm>
            <a:off x="1014413" y="1401763"/>
            <a:ext cx="4614862" cy="2678112"/>
          </a:xfrm>
          <a:prstGeom prst="rect">
            <a:avLst/>
          </a:prstGeom>
        </p:spPr>
        <p:txBody>
          <a:bodyPr vert="horz" lIns="91430" tIns="45715" rIns="91430" bIns="45715"/>
          <a:lstStyle>
            <a:lvl1pPr>
              <a:defRPr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Овал 11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Номер слайда 3"/>
          <p:cNvSpPr txBox="1">
            <a:spLocks/>
          </p:cNvSpPr>
          <p:nvPr userDrawn="1"/>
        </p:nvSpPr>
        <p:spPr>
          <a:xfrm>
            <a:off x="8621487" y="4768878"/>
            <a:ext cx="516996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4EE7B90-C4AC-C649-ABB2-7ED8FF0C5201}" type="slidenum">
              <a:rPr lang="ru-RU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ctr"/>
              <a:t>‹#›</a:t>
            </a:fld>
            <a:endParaRPr lang="ru-RU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17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8" y="1695601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148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2pPr>
            <a:lvl3pPr marL="914296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3pPr>
            <a:lvl4pPr marL="1371444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4pPr>
            <a:lvl5pPr marL="1828592" indent="0"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8" name="Таблица 7"/>
          <p:cNvSpPr>
            <a:spLocks noGrp="1"/>
          </p:cNvSpPr>
          <p:nvPr>
            <p:ph type="tbl" sz="quarter" idx="14"/>
          </p:nvPr>
        </p:nvSpPr>
        <p:spPr>
          <a:xfrm>
            <a:off x="1014413" y="1422403"/>
            <a:ext cx="4614862" cy="2708275"/>
          </a:xfrm>
          <a:prstGeom prst="rect">
            <a:avLst/>
          </a:prstGeom>
        </p:spPr>
        <p:txBody>
          <a:bodyPr vert="horz" lIns="91430" tIns="45715" rIns="91430" bIns="45715"/>
          <a:lstStyle/>
          <a:p>
            <a:endParaRPr lang="ru-RU" dirty="0"/>
          </a:p>
        </p:txBody>
      </p:sp>
      <p:sp>
        <p:nvSpPr>
          <p:cNvPr id="17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21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5974080" y="2560321"/>
            <a:ext cx="2377439" cy="17170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Национальная</a:t>
            </a:r>
          </a:p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система</a:t>
            </a:r>
          </a:p>
          <a:p>
            <a:endParaRPr lang="ru-RU" sz="1100" dirty="0" smtClean="0"/>
          </a:p>
          <a:p>
            <a:r>
              <a:rPr lang="ru-RU" sz="1100" dirty="0" smtClean="0"/>
              <a:t>Новый инструмент, который помогает сформировать единое финансовое пространство, даёт нам больше возможностей. Делает нас более уверенными </a:t>
            </a:r>
            <a:br>
              <a:rPr lang="ru-RU" sz="1100" dirty="0" smtClean="0"/>
            </a:br>
            <a:r>
              <a:rPr lang="ru-RU" sz="1100" dirty="0" smtClean="0"/>
              <a:t>и приспособленными к реалиям современного мира. </a:t>
            </a:r>
          </a:p>
          <a:p>
            <a:endParaRPr lang="ru-RU" sz="900" dirty="0"/>
          </a:p>
        </p:txBody>
      </p:sp>
      <p:sp>
        <p:nvSpPr>
          <p:cNvPr id="11" name="Диаграмма 10"/>
          <p:cNvSpPr>
            <a:spLocks noGrp="1"/>
          </p:cNvSpPr>
          <p:nvPr>
            <p:ph type="chart" sz="quarter" idx="14"/>
          </p:nvPr>
        </p:nvSpPr>
        <p:spPr>
          <a:xfrm>
            <a:off x="1014413" y="1350963"/>
            <a:ext cx="4462462" cy="2925762"/>
          </a:xfrm>
          <a:prstGeom prst="rect">
            <a:avLst/>
          </a:prstGeom>
        </p:spPr>
        <p:txBody>
          <a:bodyPr vert="horz" lIns="91430" tIns="45715" rIns="91430" bIns="45715"/>
          <a:lstStyle/>
          <a:p>
            <a:endParaRPr lang="ru-RU" dirty="0"/>
          </a:p>
        </p:txBody>
      </p:sp>
      <p:sp>
        <p:nvSpPr>
          <p:cNvPr id="12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Номер слайда 3"/>
          <p:cNvSpPr txBox="1">
            <a:spLocks/>
          </p:cNvSpPr>
          <p:nvPr userDrawn="1"/>
        </p:nvSpPr>
        <p:spPr>
          <a:xfrm>
            <a:off x="8621487" y="4768878"/>
            <a:ext cx="516996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4EE7B90-C4AC-C649-ABB2-7ED8FF0C5201}" type="slidenum">
              <a:rPr lang="ru-RU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ctr"/>
              <a:t>‹#›</a:t>
            </a:fld>
            <a:endParaRPr lang="ru-RU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51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2651760"/>
            <a:ext cx="5076000" cy="248158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1015202" y="2913674"/>
            <a:ext cx="3627920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Спасибо 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214278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0" y="16351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2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00" y="4174252"/>
            <a:ext cx="1346200" cy="635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028158" y="4023195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6" name="Овал 15"/>
          <p:cNvSpPr/>
          <p:nvPr userDrawn="1"/>
        </p:nvSpPr>
        <p:spPr>
          <a:xfrm>
            <a:off x="0" y="1104355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Овал 16"/>
          <p:cNvSpPr/>
          <p:nvPr userDrawn="1"/>
        </p:nvSpPr>
        <p:spPr>
          <a:xfrm>
            <a:off x="1015200" y="21427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8" name="Прямоугольник с одним вырезанным скругленным углом 17"/>
          <p:cNvSpPr/>
          <p:nvPr userDrawn="1"/>
        </p:nvSpPr>
        <p:spPr>
          <a:xfrm flipH="1">
            <a:off x="5076000" y="46257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9143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5076000" y="41181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2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1028158" y="499635"/>
            <a:ext cx="3614964" cy="123981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Большая Татарская ул., д. 11</a:t>
            </a:r>
            <a:endParaRPr lang="en-US" sz="1400" dirty="0" smtClean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Москва, 115184</a:t>
            </a:r>
          </a:p>
          <a:p>
            <a:endParaRPr lang="ru-RU" sz="1400" dirty="0" smtClean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Тел. </a:t>
            </a:r>
            <a:r>
              <a:rPr lang="en-US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+7 495.705. 9999</a:t>
            </a:r>
          </a:p>
          <a:p>
            <a:r>
              <a:rPr lang="ru-RU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Эл. почта: </a:t>
            </a:r>
            <a:r>
              <a:rPr lang="en-US" sz="1400" dirty="0" smtClean="0">
                <a:solidFill>
                  <a:srgbClr val="FFFFF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info@nspk.ru </a:t>
            </a:r>
            <a:endParaRPr lang="ru-RU" sz="1400" dirty="0" smtClean="0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endParaRPr lang="ru-RU" sz="900" dirty="0"/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90" y="4316883"/>
            <a:ext cx="1052419" cy="34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5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1604700"/>
            <a:ext cx="5076000" cy="353880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07600" y="2076744"/>
            <a:ext cx="4133673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10971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5076000" y="41283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ольник с одним вырезанным скругленным углом 7"/>
          <p:cNvSpPr/>
          <p:nvPr userDrawn="1"/>
        </p:nvSpPr>
        <p:spPr>
          <a:xfrm flipH="1">
            <a:off x="50760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0" y="5895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Овал 9"/>
          <p:cNvSpPr/>
          <p:nvPr userDrawn="1"/>
        </p:nvSpPr>
        <p:spPr>
          <a:xfrm>
            <a:off x="0" y="819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76CF"/>
              </a:gs>
              <a:gs pos="100000">
                <a:srgbClr val="00A3E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1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39" y="4174250"/>
            <a:ext cx="1346200" cy="635000"/>
          </a:xfrm>
          <a:prstGeom prst="rect">
            <a:avLst/>
          </a:prstGeom>
        </p:spPr>
      </p:pic>
      <p:sp>
        <p:nvSpPr>
          <p:cNvPr id="22" name="Текст 21"/>
          <p:cNvSpPr>
            <a:spLocks noGrp="1"/>
          </p:cNvSpPr>
          <p:nvPr>
            <p:ph type="body" sz="quarter" idx="12"/>
          </p:nvPr>
        </p:nvSpPr>
        <p:spPr>
          <a:xfrm>
            <a:off x="2600960" y="4225050"/>
            <a:ext cx="2040890" cy="518795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lang="ru-RU" sz="933" baseline="0" dirty="0">
                <a:solidFill>
                  <a:schemeClr val="tx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>
              <a:buNone/>
            </a:pPr>
            <a:endParaRPr lang="ru-RU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513197" y="4023195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/>
                <a:cs typeface="Roboto Light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88673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40000" y="360000"/>
            <a:ext cx="8146800" cy="831600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0000" y="972000"/>
            <a:ext cx="7588800" cy="3134791"/>
          </a:xfrm>
          <a:prstGeom prst="rect">
            <a:avLst/>
          </a:prstGeom>
        </p:spPr>
        <p:txBody>
          <a:bodyPr/>
          <a:lstStyle>
            <a:lvl1pPr algn="l">
              <a:lnSpc>
                <a:spcPct val="150000"/>
              </a:lnSpc>
              <a:spcBef>
                <a:spcPts val="600"/>
              </a:spcBef>
              <a:buClr>
                <a:srgbClr val="3DA536"/>
              </a:buClr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3pPr>
            <a:lvl4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4pPr>
            <a:lvl5pPr algn="l">
              <a:lnSpc>
                <a:spcPct val="150000"/>
              </a:lnSpc>
              <a:spcBef>
                <a:spcPts val="600"/>
              </a:spcBef>
              <a:defRPr sz="16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0" name="Овал 9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7" name="Номер слайда 3"/>
          <p:cNvSpPr txBox="1">
            <a:spLocks/>
          </p:cNvSpPr>
          <p:nvPr userDrawn="1"/>
        </p:nvSpPr>
        <p:spPr>
          <a:xfrm>
            <a:off x="8298000" y="4918279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23</a:t>
            </a:r>
            <a:endParaRPr lang="ru-RU" sz="105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76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екст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 userDrawn="1"/>
        </p:nvSpPr>
        <p:spPr>
          <a:xfrm>
            <a:off x="6094800" y="0"/>
            <a:ext cx="3049200" cy="5150940"/>
          </a:xfrm>
          <a:prstGeom prst="rect">
            <a:avLst/>
          </a:prstGeom>
          <a:blipFill rotWithShape="1">
            <a:blip r:embed="rId2"/>
            <a:srcRect/>
            <a:stretch>
              <a:fillRect l="-1180" r="-20070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1015201" y="370880"/>
            <a:ext cx="4613440" cy="8483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20"/>
              </a:lnSpc>
              <a:spcBef>
                <a:spcPts val="0"/>
              </a:spcBef>
              <a:buNone/>
              <a:defRPr sz="2100" baseline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Цели и задачи ПС «Мир» </a:t>
            </a:r>
            <a:endParaRPr lang="ru-RU" dirty="0"/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Название 1"/>
          <p:cNvSpPr txBox="1">
            <a:spLocks/>
          </p:cNvSpPr>
          <p:nvPr userDrawn="1"/>
        </p:nvSpPr>
        <p:spPr>
          <a:xfrm>
            <a:off x="7959600" y="4450080"/>
            <a:ext cx="801036" cy="18288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sz="120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mir</a:t>
            </a:r>
            <a:r>
              <a:rPr lang="en-US" sz="100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</a:t>
            </a:r>
            <a:r>
              <a:rPr lang="en-US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nspk.ru</a:t>
            </a:r>
            <a:endParaRPr lang="ru-RU" sz="100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0" name="Текст 25"/>
          <p:cNvSpPr>
            <a:spLocks noGrp="1"/>
          </p:cNvSpPr>
          <p:nvPr>
            <p:ph type="body" sz="quarter" idx="10" hasCustomPrompt="1"/>
          </p:nvPr>
        </p:nvSpPr>
        <p:spPr>
          <a:xfrm>
            <a:off x="1015200" y="4450398"/>
            <a:ext cx="275120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11" name="Текст 25"/>
          <p:cNvSpPr>
            <a:spLocks noGrp="1"/>
          </p:cNvSpPr>
          <p:nvPr>
            <p:ph type="body" sz="quarter" idx="11" hasCustomPrompt="1"/>
          </p:nvPr>
        </p:nvSpPr>
        <p:spPr>
          <a:xfrm>
            <a:off x="1522800" y="4450398"/>
            <a:ext cx="4105841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Цели и задачи ПС «Мир»</a:t>
            </a:r>
            <a:endParaRPr lang="ru-RU" dirty="0"/>
          </a:p>
        </p:txBody>
      </p:sp>
      <p:sp>
        <p:nvSpPr>
          <p:cNvPr id="12" name="Текст 15"/>
          <p:cNvSpPr>
            <a:spLocks noGrp="1"/>
          </p:cNvSpPr>
          <p:nvPr>
            <p:ph type="body" sz="quarter" idx="14" hasCustomPrompt="1"/>
          </p:nvPr>
        </p:nvSpPr>
        <p:spPr>
          <a:xfrm>
            <a:off x="1014413" y="1300480"/>
            <a:ext cx="4614862" cy="162560"/>
          </a:xfrm>
          <a:prstGeom prst="rect">
            <a:avLst/>
          </a:prstGeom>
        </p:spPr>
        <p:txBody>
          <a:bodyPr vert="horz" wrap="none" lIns="0" tIns="0" rIns="0" bIns="0" numCol="2" spcCol="180000"/>
          <a:lstStyle>
            <a:lvl1pPr marL="162000" indent="0" rtl="0" eaLnBrk="1" fontAlgn="t" latinLnBrk="0" hangingPunct="1">
              <a:spcBef>
                <a:spcPts val="600"/>
              </a:spcBef>
              <a:buSzPct val="150000"/>
              <a:buNone/>
              <a:defRPr lang="ru-RU" sz="1800" b="0" i="0" u="none" strike="noStrike"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rtl="0" eaLnBrk="1" fontAlgn="t" latinLnBrk="0" hangingPunct="1"/>
            <a:r>
              <a:rPr lang="ru-RU" sz="1170" b="1" i="0" u="none" strike="noStrike" kern="1200" dirty="0" smtClean="0">
                <a:solidFill>
                  <a:srgbClr val="3DA536"/>
                </a:solidFill>
                <a:effectLst/>
                <a:latin typeface="Arial"/>
                <a:cs typeface="Arial"/>
              </a:rPr>
              <a:t>Цели</a:t>
            </a:r>
            <a:endParaRPr lang="ru-RU" sz="1800" b="0" i="0" u="none" strike="noStrike" dirty="0" smtClean="0">
              <a:effectLst/>
              <a:latin typeface="Arial"/>
            </a:endParaRPr>
          </a:p>
          <a:p>
            <a:pPr rtl="0" eaLnBrk="1" fontAlgn="t" latinLnBrk="0" hangingPunct="1"/>
            <a:r>
              <a:rPr lang="ru-RU" sz="1170" b="1" i="0" u="none" strike="noStrike" kern="1200" dirty="0" smtClean="0">
                <a:solidFill>
                  <a:srgbClr val="3DA536"/>
                </a:solidFill>
                <a:effectLst/>
                <a:latin typeface="Arial"/>
                <a:cs typeface="Arial"/>
              </a:rPr>
              <a:t>Задачи</a:t>
            </a:r>
            <a:endParaRPr lang="ru-RU" sz="1800" b="0" i="0" u="none" strike="noStrike" dirty="0" smtClean="0">
              <a:effectLst/>
              <a:latin typeface="Arial"/>
            </a:endParaRPr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014413" y="1583690"/>
            <a:ext cx="4614862" cy="2435225"/>
          </a:xfrm>
          <a:prstGeom prst="rect">
            <a:avLst/>
          </a:prstGeom>
        </p:spPr>
        <p:txBody>
          <a:bodyPr vert="horz" lIns="0" tIns="0" rIns="0" bIns="0" numCol="2"/>
          <a:lstStyle>
            <a:lvl1pPr marL="162000" indent="-162000">
              <a:spcBef>
                <a:spcPts val="600"/>
              </a:spcBef>
              <a:buClr>
                <a:srgbClr val="319B42"/>
              </a:buClr>
              <a:buSzPct val="150000"/>
              <a:buFont typeface="Arial"/>
              <a:buChar char="•"/>
              <a:defRPr sz="1090" baseline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>
              <a:buNone/>
              <a:defRPr sz="1090">
                <a:latin typeface="Arial"/>
                <a:cs typeface="Arial"/>
              </a:defRPr>
            </a:lvl2pPr>
            <a:lvl3pPr marL="914400" indent="0">
              <a:buNone/>
              <a:defRPr sz="1090">
                <a:latin typeface="Arial"/>
                <a:cs typeface="Arial"/>
              </a:defRPr>
            </a:lvl3pPr>
            <a:lvl4pPr marL="1371600" indent="0">
              <a:buNone/>
              <a:defRPr sz="1090">
                <a:latin typeface="Arial"/>
                <a:cs typeface="Arial"/>
              </a:defRPr>
            </a:lvl4pPr>
            <a:lvl5pPr marL="1828800" indent="0">
              <a:buNone/>
              <a:defRPr sz="1090"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Обеспечение эффективного, бесперебойного и доступного оказания услуг по переводу денежных средств с использованием национальных и международных платежных инструментов</a:t>
            </a:r>
          </a:p>
          <a:p>
            <a:pPr lvl="0"/>
            <a:r>
              <a:rPr lang="ru-RU" dirty="0" smtClean="0"/>
              <a:t>Повышение уровня доверия к безналичным расчетам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Создание российского платежного пространства, независимого от иностранных компаний</a:t>
            </a:r>
          </a:p>
          <a:p>
            <a:pPr lvl="0"/>
            <a:r>
              <a:rPr lang="ru-RU" dirty="0" smtClean="0"/>
              <a:t>Обеспечение эмиссии национальный платежных инструментов</a:t>
            </a:r>
          </a:p>
          <a:p>
            <a:pPr lvl="0"/>
            <a:r>
              <a:rPr lang="ru-RU" dirty="0" smtClean="0"/>
              <a:t>Обеспечение приема карт ПС «Мир» как на территории РФ так и за ее пределами</a:t>
            </a:r>
          </a:p>
          <a:p>
            <a:pPr lvl="0"/>
            <a:r>
              <a:rPr lang="ru-RU" dirty="0" smtClean="0"/>
              <a:t>Продвижением бренда «Мир» на международном рынке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081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иний фон и фото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6094800" y="0"/>
            <a:ext cx="3049200" cy="5150940"/>
          </a:xfrm>
          <a:prstGeom prst="rect">
            <a:avLst/>
          </a:prstGeom>
          <a:blipFill rotWithShape="1">
            <a:blip r:embed="rId2"/>
            <a:srcRect/>
            <a:stretch>
              <a:fillRect l="-79693" r="-5371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1015201" y="370880"/>
            <a:ext cx="4613440" cy="8483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20"/>
              </a:lnSpc>
              <a:spcBef>
                <a:spcPts val="0"/>
              </a:spcBef>
              <a:buNone/>
              <a:defRPr sz="210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ru-RU" dirty="0" smtClean="0"/>
              <a:t>Цели и задачи ПС «Мир» 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Овал 7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азвание 1"/>
          <p:cNvSpPr txBox="1">
            <a:spLocks/>
          </p:cNvSpPr>
          <p:nvPr userDrawn="1"/>
        </p:nvSpPr>
        <p:spPr>
          <a:xfrm>
            <a:off x="7959600" y="4450080"/>
            <a:ext cx="801036" cy="18288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sz="120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000" dirty="0" err="1" smtClean="0">
                <a:solidFill>
                  <a:srgbClr val="0076CF"/>
                </a:solidFill>
              </a:rPr>
              <a:t>mir</a:t>
            </a:r>
            <a:r>
              <a:rPr lang="en-US" sz="1000" dirty="0" smtClean="0">
                <a:solidFill>
                  <a:srgbClr val="0076CF"/>
                </a:solidFill>
              </a:rPr>
              <a:t>.</a:t>
            </a:r>
            <a:r>
              <a:rPr lang="en-US" sz="1000" dirty="0" err="1" smtClean="0">
                <a:solidFill>
                  <a:srgbClr val="0076CF"/>
                </a:solidFill>
              </a:rPr>
              <a:t>nspk.ru</a:t>
            </a:r>
            <a:endParaRPr lang="ru-RU" sz="1000" dirty="0">
              <a:solidFill>
                <a:srgbClr val="0076CF"/>
              </a:solidFill>
            </a:endParaRPr>
          </a:p>
        </p:txBody>
      </p:sp>
      <p:sp>
        <p:nvSpPr>
          <p:cNvPr id="10" name="Текст 25"/>
          <p:cNvSpPr>
            <a:spLocks noGrp="1"/>
          </p:cNvSpPr>
          <p:nvPr>
            <p:ph type="body" sz="quarter" idx="10" hasCustomPrompt="1"/>
          </p:nvPr>
        </p:nvSpPr>
        <p:spPr>
          <a:xfrm>
            <a:off x="1015200" y="4450398"/>
            <a:ext cx="275120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11" name="Текст 25"/>
          <p:cNvSpPr>
            <a:spLocks noGrp="1"/>
          </p:cNvSpPr>
          <p:nvPr>
            <p:ph type="body" sz="quarter" idx="11" hasCustomPrompt="1"/>
          </p:nvPr>
        </p:nvSpPr>
        <p:spPr>
          <a:xfrm>
            <a:off x="1522800" y="4450398"/>
            <a:ext cx="4105841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ru-RU" dirty="0" smtClean="0"/>
              <a:t>Цели и задачи ПС «Мир»</a:t>
            </a:r>
            <a:endParaRPr lang="ru-RU" dirty="0"/>
          </a:p>
        </p:txBody>
      </p:sp>
      <p:sp>
        <p:nvSpPr>
          <p:cNvPr id="13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3271520" y="1361440"/>
            <a:ext cx="2357754" cy="2657475"/>
          </a:xfrm>
          <a:prstGeom prst="rect">
            <a:avLst/>
          </a:prstGeom>
        </p:spPr>
        <p:txBody>
          <a:bodyPr vert="horz" lIns="0" tIns="0" rIns="0" bIns="0" numCol="1"/>
          <a:lstStyle>
            <a:lvl1pPr marL="0" indent="-172800">
              <a:spcBef>
                <a:spcPts val="0"/>
              </a:spcBef>
              <a:buClr>
                <a:schemeClr val="bg1"/>
              </a:buClr>
              <a:buSzPct val="150000"/>
              <a:buFont typeface="Arial"/>
              <a:buChar char="•"/>
              <a:defRPr sz="90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090">
                <a:latin typeface="Arial"/>
                <a:cs typeface="Arial"/>
              </a:defRPr>
            </a:lvl2pPr>
            <a:lvl3pPr marL="914400" indent="0">
              <a:buNone/>
              <a:defRPr sz="1090">
                <a:latin typeface="Arial"/>
                <a:cs typeface="Arial"/>
              </a:defRPr>
            </a:lvl3pPr>
            <a:lvl4pPr marL="1371600" indent="0">
              <a:buNone/>
              <a:defRPr sz="1090">
                <a:latin typeface="Arial"/>
                <a:cs typeface="Arial"/>
              </a:defRPr>
            </a:lvl4pPr>
            <a:lvl5pPr marL="1828800" indent="0">
              <a:buNone/>
              <a:defRPr sz="1090">
                <a:latin typeface="Arial"/>
                <a:cs typeface="Arial"/>
              </a:defRPr>
            </a:lvl5pPr>
          </a:lstStyle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Дебетовая карта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/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(Debit, Business Debit)</a:t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endParaRPr lang="ru-RU" sz="930" b="0" i="0" u="none" strike="noStrike" kern="1200" baseline="0" dirty="0" smtClean="0">
              <a:solidFill>
                <a:srgbClr val="FFFFFF"/>
              </a:solidFill>
              <a:latin typeface="Arial Unicode MS"/>
              <a:ea typeface="+mn-ea"/>
              <a:cs typeface="Arial Unicode MS"/>
            </a:endParaRPr>
          </a:p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Предоплаченная карта (</a:t>
            </a:r>
            <a:r>
              <a:rPr lang="ru-RU" sz="930" b="0" i="0" u="none" strike="noStrike" kern="1200" baseline="0" dirty="0" err="1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Prepaid</a:t>
            </a: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)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/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endParaRPr lang="ru-RU" sz="930" b="0" i="0" u="none" strike="noStrike" kern="1200" baseline="0" dirty="0" smtClean="0">
              <a:solidFill>
                <a:srgbClr val="FFFFFF"/>
              </a:solidFill>
              <a:latin typeface="Arial Unicode MS"/>
              <a:ea typeface="+mn-ea"/>
              <a:cs typeface="Arial Unicode MS"/>
            </a:endParaRPr>
          </a:p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Классическая дебетовая карта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 </a:t>
            </a: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/>
            </a:r>
            <a:b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(</a:t>
            </a:r>
            <a:r>
              <a:rPr lang="ru-RU" sz="930" b="0" i="0" u="none" strike="noStrike" kern="1200" baseline="0" dirty="0" err="1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Classic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 Debit, Classic Business Debit)</a:t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endParaRPr lang="en-US" sz="930" b="0" i="0" u="none" strike="noStrike" kern="1200" baseline="0" dirty="0" smtClean="0">
              <a:solidFill>
                <a:srgbClr val="FFFFFF"/>
              </a:solidFill>
              <a:latin typeface="Arial Unicode MS"/>
              <a:ea typeface="+mn-ea"/>
              <a:cs typeface="Arial Unicode MS"/>
            </a:endParaRPr>
          </a:p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Классическая кредитная карта </a:t>
            </a:r>
            <a:b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(</a:t>
            </a:r>
            <a:r>
              <a:rPr lang="ru-RU" sz="930" b="0" i="0" u="none" strike="noStrike" kern="1200" baseline="0" dirty="0" err="1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Classic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 Credit, Classic Business Credit)</a:t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endParaRPr lang="en-US" sz="930" b="0" i="0" u="none" strike="noStrike" kern="1200" baseline="0" dirty="0" smtClean="0">
              <a:solidFill>
                <a:srgbClr val="FFFFFF"/>
              </a:solidFill>
              <a:latin typeface="Arial Unicode MS"/>
              <a:ea typeface="+mn-ea"/>
              <a:cs typeface="Arial Unicode MS"/>
            </a:endParaRPr>
          </a:p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Премиальная дебетовая карта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 (Premium, Premium Business)</a:t>
            </a:r>
            <a:b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</a:br>
            <a:endParaRPr lang="en-US" sz="930" b="0" i="0" u="none" strike="noStrike" kern="1200" baseline="0" dirty="0" smtClean="0">
              <a:solidFill>
                <a:srgbClr val="FFFFFF"/>
              </a:solidFill>
              <a:latin typeface="Arial Unicode MS"/>
              <a:ea typeface="+mn-ea"/>
              <a:cs typeface="Arial Unicode MS"/>
            </a:endParaRPr>
          </a:p>
          <a:p>
            <a:pPr marL="171450" indent="-171450">
              <a:buFont typeface="Arial"/>
              <a:buChar char="•"/>
            </a:pPr>
            <a:r>
              <a:rPr lang="ru-RU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Премиальная кредитная карта</a:t>
            </a:r>
            <a:r>
              <a:rPr lang="en-US" sz="930" b="0" i="0" u="none" strike="noStrike" kern="1200" baseline="0" dirty="0" smtClean="0">
                <a:solidFill>
                  <a:srgbClr val="FFFFFF"/>
                </a:solidFill>
                <a:latin typeface="Arial Unicode MS"/>
                <a:ea typeface="+mn-ea"/>
                <a:cs typeface="Arial Unicode MS"/>
              </a:rPr>
              <a:t> (Premium, Premium Business)</a:t>
            </a:r>
            <a:endParaRPr lang="ru-RU" sz="930" dirty="0">
              <a:solidFill>
                <a:srgbClr val="FFFFFF"/>
              </a:solidFill>
              <a:latin typeface="Arial Unicode MS"/>
              <a:cs typeface="Arial Unicode MS"/>
            </a:endParaRPr>
          </a:p>
        </p:txBody>
      </p:sp>
      <p:sp>
        <p:nvSpPr>
          <p:cNvPr id="14" name="Текст 18"/>
          <p:cNvSpPr>
            <a:spLocks noGrp="1"/>
          </p:cNvSpPr>
          <p:nvPr>
            <p:ph type="body" sz="quarter" idx="16" hasCustomPrompt="1"/>
          </p:nvPr>
        </p:nvSpPr>
        <p:spPr>
          <a:xfrm>
            <a:off x="1015201" y="1361441"/>
            <a:ext cx="2134400" cy="1859280"/>
          </a:xfrm>
          <a:prstGeom prst="rect">
            <a:avLst/>
          </a:prstGeom>
        </p:spPr>
        <p:txBody>
          <a:bodyPr vert="horz" lIns="0" tIns="0" rIns="0" bIns="0" numCol="1"/>
          <a:lstStyle>
            <a:lvl1pPr marL="0" indent="0">
              <a:spcBef>
                <a:spcPts val="600"/>
              </a:spcBef>
              <a:buClr>
                <a:schemeClr val="bg1"/>
              </a:buClr>
              <a:buSzPct val="150000"/>
              <a:buFont typeface="Arial"/>
              <a:buNone/>
              <a:defRPr sz="100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090">
                <a:latin typeface="Arial"/>
                <a:cs typeface="Arial"/>
              </a:defRPr>
            </a:lvl2pPr>
            <a:lvl3pPr marL="914400" indent="0">
              <a:buNone/>
              <a:defRPr sz="1090">
                <a:latin typeface="Arial"/>
                <a:cs typeface="Arial"/>
              </a:defRPr>
            </a:lvl3pPr>
            <a:lvl4pPr marL="1371600" indent="0">
              <a:buNone/>
              <a:defRPr sz="1090">
                <a:latin typeface="Arial"/>
                <a:cs typeface="Arial"/>
              </a:defRPr>
            </a:lvl4pPr>
            <a:lvl5pPr marL="1828800" indent="0">
              <a:buNone/>
              <a:defRPr sz="1090">
                <a:latin typeface="Arial"/>
                <a:cs typeface="Arial"/>
              </a:defRPr>
            </a:lvl5pPr>
          </a:lstStyle>
          <a:p>
            <a:pPr marL="0" indent="0">
              <a:spcBef>
                <a:spcPts val="600"/>
              </a:spcBef>
              <a:buFont typeface="Arial"/>
              <a:buNone/>
            </a:pPr>
            <a:r>
              <a:rPr lang="ru-RU" sz="1090" b="0" i="0" baseline="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В ПС «Мир» поддерживается следующий набор карточных продуктов:</a:t>
            </a:r>
            <a:endParaRPr lang="ru-RU" sz="1090" b="0" dirty="0">
              <a:solidFill>
                <a:srgbClr val="FFFFFF"/>
              </a:solidFill>
              <a:latin typeface="Arial Unicode MS"/>
              <a:cs typeface="Arial Unicode MS"/>
            </a:endParaRPr>
          </a:p>
        </p:txBody>
      </p:sp>
      <p:sp>
        <p:nvSpPr>
          <p:cNvPr id="16" name="Текст 18"/>
          <p:cNvSpPr>
            <a:spLocks noGrp="1"/>
          </p:cNvSpPr>
          <p:nvPr>
            <p:ph type="body" sz="quarter" idx="17" hasCustomPrompt="1"/>
          </p:nvPr>
        </p:nvSpPr>
        <p:spPr>
          <a:xfrm>
            <a:off x="863601" y="3322319"/>
            <a:ext cx="1503680" cy="696595"/>
          </a:xfrm>
          <a:prstGeom prst="rect">
            <a:avLst/>
          </a:prstGeom>
        </p:spPr>
        <p:txBody>
          <a:bodyPr vert="horz" lIns="0" tIns="0" rIns="0" bIns="0" numCol="1"/>
          <a:lstStyle>
            <a:lvl1pPr marL="172800" indent="-100800">
              <a:spcBef>
                <a:spcPts val="600"/>
              </a:spcBef>
              <a:buClr>
                <a:schemeClr val="bg1"/>
              </a:buClr>
              <a:buSzPct val="150000"/>
              <a:buFont typeface="Lucida Grande"/>
              <a:buChar char="*"/>
              <a:defRPr sz="80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090">
                <a:latin typeface="Arial"/>
                <a:cs typeface="Arial"/>
              </a:defRPr>
            </a:lvl2pPr>
            <a:lvl3pPr marL="914400" indent="0">
              <a:buNone/>
              <a:defRPr sz="1090">
                <a:latin typeface="Arial"/>
                <a:cs typeface="Arial"/>
              </a:defRPr>
            </a:lvl3pPr>
            <a:lvl4pPr marL="1371600" indent="0">
              <a:buNone/>
              <a:defRPr sz="1090">
                <a:latin typeface="Arial"/>
                <a:cs typeface="Arial"/>
              </a:defRPr>
            </a:lvl4pPr>
            <a:lvl5pPr marL="1828800" indent="0">
              <a:buNone/>
              <a:defRPr sz="1090">
                <a:latin typeface="Arial"/>
                <a:cs typeface="Arial"/>
              </a:defRPr>
            </a:lvl5pPr>
          </a:lstStyle>
          <a:p>
            <a:pPr marL="172800" indent="-100800">
              <a:buSzPct val="150000"/>
              <a:buFont typeface="Lucida Grande"/>
              <a:buChar char="*"/>
            </a:pPr>
            <a:r>
              <a:rPr lang="ru-RU" sz="700" dirty="0" smtClean="0">
                <a:solidFill>
                  <a:schemeClr val="bg1"/>
                </a:solidFill>
                <a:latin typeface="Arial Unicode MS"/>
                <a:cs typeface="Arial Unicode MS"/>
              </a:rPr>
              <a:t>Для каждого продукта разработан свой профиль персонализации.</a:t>
            </a:r>
            <a:endParaRPr lang="ru-RU" sz="700" dirty="0">
              <a:solidFill>
                <a:schemeClr val="bg1"/>
              </a:solidFill>
              <a:latin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37274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иаграмма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-4500"/>
            <a:ext cx="6094800" cy="514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Текст 33"/>
          <p:cNvSpPr>
            <a:spLocks noGrp="1"/>
          </p:cNvSpPr>
          <p:nvPr>
            <p:ph type="body" sz="quarter" idx="12" hasCustomPrompt="1"/>
          </p:nvPr>
        </p:nvSpPr>
        <p:spPr>
          <a:xfrm>
            <a:off x="1015201" y="543600"/>
            <a:ext cx="4613440" cy="7568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20"/>
              </a:lnSpc>
              <a:spcBef>
                <a:spcPts val="0"/>
              </a:spcBef>
              <a:buNone/>
              <a:defRPr sz="2100" baseline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2100" dirty="0" smtClean="0">
                <a:solidFill>
                  <a:srgbClr val="0077C1"/>
                </a:solidFill>
                <a:latin typeface="Arial Unicode MS"/>
                <a:cs typeface="Arial Unicode MS"/>
              </a:rPr>
              <a:t>Выпуск и продвижение национальной платежной карты</a:t>
            </a:r>
            <a:endParaRPr lang="ru-RU" sz="2100" dirty="0">
              <a:solidFill>
                <a:srgbClr val="0077C1"/>
              </a:solidFill>
              <a:latin typeface="Arial Unicode MS"/>
              <a:cs typeface="Arial Unicode MS"/>
            </a:endParaRPr>
          </a:p>
        </p:txBody>
      </p:sp>
      <p:sp>
        <p:nvSpPr>
          <p:cNvPr id="5" name="Прямоугольник с одним вырезанным скругленным углом 4"/>
          <p:cNvSpPr/>
          <p:nvPr userDrawn="1"/>
        </p:nvSpPr>
        <p:spPr>
          <a:xfrm flipH="1">
            <a:off x="6094800" y="46388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6" name="Овал 5"/>
          <p:cNvSpPr/>
          <p:nvPr userDrawn="1"/>
        </p:nvSpPr>
        <p:spPr>
          <a:xfrm>
            <a:off x="7110000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7" name="Овал 6"/>
          <p:cNvSpPr/>
          <p:nvPr userDrawn="1"/>
        </p:nvSpPr>
        <p:spPr>
          <a:xfrm>
            <a:off x="6094800" y="41312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6602413" y="1695600"/>
            <a:ext cx="2013267" cy="227696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78" baseline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2pPr>
            <a:lvl3pPr marL="9144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3pPr>
            <a:lvl4pPr marL="13716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4pPr>
            <a:lvl5pPr marL="1828800" indent="0">
              <a:buNone/>
              <a:defRPr sz="1478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dirty="0" smtClean="0"/>
              <a:t>Новый инструмент,</a:t>
            </a:r>
            <a:br>
              <a:rPr lang="ru-RU" dirty="0" smtClean="0"/>
            </a:br>
            <a:r>
              <a:rPr lang="ru-RU" dirty="0" smtClean="0"/>
              <a:t>который помогает сформировать </a:t>
            </a:r>
            <a:br>
              <a:rPr lang="ru-RU" dirty="0" smtClean="0"/>
            </a:br>
            <a:r>
              <a:rPr lang="ru-RU" dirty="0" smtClean="0"/>
              <a:t>единое финансовое пространство.</a:t>
            </a:r>
            <a:endParaRPr lang="ru-RU" dirty="0"/>
          </a:p>
        </p:txBody>
      </p:sp>
      <p:sp>
        <p:nvSpPr>
          <p:cNvPr id="10" name="Название 1"/>
          <p:cNvSpPr txBox="1">
            <a:spLocks/>
          </p:cNvSpPr>
          <p:nvPr userDrawn="1"/>
        </p:nvSpPr>
        <p:spPr>
          <a:xfrm>
            <a:off x="7959600" y="4450080"/>
            <a:ext cx="801036" cy="18288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sz="120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mir</a:t>
            </a:r>
            <a:r>
              <a:rPr lang="en-US" sz="100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</a:t>
            </a:r>
            <a:r>
              <a:rPr lang="en-US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nspk.ru</a:t>
            </a:r>
            <a:endParaRPr lang="ru-RU" sz="100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" name="Текст 25"/>
          <p:cNvSpPr>
            <a:spLocks noGrp="1"/>
          </p:cNvSpPr>
          <p:nvPr>
            <p:ph type="body" sz="quarter" idx="10" hasCustomPrompt="1"/>
          </p:nvPr>
        </p:nvSpPr>
        <p:spPr>
          <a:xfrm>
            <a:off x="1015200" y="4450398"/>
            <a:ext cx="275120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04</a:t>
            </a:r>
            <a:endParaRPr lang="ru-RU" dirty="0"/>
          </a:p>
        </p:txBody>
      </p:sp>
      <p:sp>
        <p:nvSpPr>
          <p:cNvPr id="12" name="Текст 25"/>
          <p:cNvSpPr>
            <a:spLocks noGrp="1"/>
          </p:cNvSpPr>
          <p:nvPr>
            <p:ph type="body" sz="quarter" idx="11" hasCustomPrompt="1"/>
          </p:nvPr>
        </p:nvSpPr>
        <p:spPr>
          <a:xfrm>
            <a:off x="1522800" y="4450398"/>
            <a:ext cx="4105841" cy="25368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012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dirty="0" smtClean="0"/>
              <a:t>Название раздела</a:t>
            </a:r>
            <a:endParaRPr lang="ru-RU" dirty="0"/>
          </a:p>
        </p:txBody>
      </p:sp>
      <p:sp>
        <p:nvSpPr>
          <p:cNvPr id="8" name="Таблица 7"/>
          <p:cNvSpPr>
            <a:spLocks noGrp="1"/>
          </p:cNvSpPr>
          <p:nvPr>
            <p:ph type="tbl" sz="quarter" idx="14"/>
          </p:nvPr>
        </p:nvSpPr>
        <p:spPr>
          <a:xfrm>
            <a:off x="1014413" y="1422400"/>
            <a:ext cx="4614862" cy="2708275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76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bg>
      <p:bgPr>
        <a:gradFill flip="none" rotWithShape="1">
          <a:gsLst>
            <a:gs pos="0">
              <a:srgbClr val="00A3E1"/>
            </a:gs>
            <a:gs pos="100000">
              <a:srgbClr val="0076C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скругленным углом 3"/>
          <p:cNvSpPr/>
          <p:nvPr userDrawn="1"/>
        </p:nvSpPr>
        <p:spPr>
          <a:xfrm flipH="1">
            <a:off x="0" y="2651760"/>
            <a:ext cx="5076000" cy="2481580"/>
          </a:xfrm>
          <a:prstGeom prst="snipRoundRect">
            <a:avLst>
              <a:gd name="adj1" fmla="val 10850"/>
              <a:gd name="adj2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 hasCustomPrompt="1"/>
          </p:nvPr>
        </p:nvSpPr>
        <p:spPr>
          <a:xfrm>
            <a:off x="1015201" y="2913674"/>
            <a:ext cx="3627920" cy="857250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defRPr sz="280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dirty="0" smtClean="0"/>
              <a:t>Спасибо 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  <p:sp>
        <p:nvSpPr>
          <p:cNvPr id="6" name="Прямоугольник с одним вырезанным скругленным углом 5"/>
          <p:cNvSpPr/>
          <p:nvPr userDrawn="1"/>
        </p:nvSpPr>
        <p:spPr>
          <a:xfrm flipH="1">
            <a:off x="0" y="214278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0" y="16351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1" name="Название 1"/>
          <p:cNvSpPr txBox="1">
            <a:spLocks/>
          </p:cNvSpPr>
          <p:nvPr userDrawn="1"/>
        </p:nvSpPr>
        <p:spPr>
          <a:xfrm>
            <a:off x="7959600" y="4450080"/>
            <a:ext cx="801036" cy="18288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algn="l" defTabSz="457200" rtl="0" eaLnBrk="1" latinLnBrk="0" hangingPunct="1">
              <a:spcBef>
                <a:spcPct val="0"/>
              </a:spcBef>
              <a:buNone/>
              <a:defRPr sz="120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mir</a:t>
            </a:r>
            <a:r>
              <a:rPr lang="en-US" sz="100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.</a:t>
            </a:r>
            <a:r>
              <a:rPr lang="en-US" sz="1000" dirty="0" err="1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nspk.ru</a:t>
            </a:r>
            <a:endParaRPr lang="ru-RU" sz="100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13" name="Изображение 12" descr="corner_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491" y="37355"/>
            <a:ext cx="1028700" cy="1320800"/>
          </a:xfrm>
          <a:prstGeom prst="rect">
            <a:avLst/>
          </a:prstGeom>
        </p:spPr>
      </p:pic>
      <p:pic>
        <p:nvPicPr>
          <p:cNvPr id="14" name="Изображение 13" descr="mir_logo.pdf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00" y="4174250"/>
            <a:ext cx="1346200" cy="635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028157" y="4023192"/>
            <a:ext cx="862312" cy="2166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Российская</a:t>
            </a:r>
          </a:p>
          <a:p>
            <a:r>
              <a:rPr lang="ru-RU" sz="700" dirty="0" smtClean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система</a:t>
            </a:r>
            <a:endParaRPr lang="ru-RU" sz="700" dirty="0">
              <a:solidFill>
                <a:srgbClr val="0077C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6" name="Овал 15"/>
          <p:cNvSpPr/>
          <p:nvPr userDrawn="1"/>
        </p:nvSpPr>
        <p:spPr>
          <a:xfrm>
            <a:off x="0" y="1104355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7" name="Овал 16"/>
          <p:cNvSpPr/>
          <p:nvPr userDrawn="1"/>
        </p:nvSpPr>
        <p:spPr>
          <a:xfrm>
            <a:off x="1015200" y="214278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8" name="Прямоугольник с одним вырезанным скругленным углом 17"/>
          <p:cNvSpPr/>
          <p:nvPr userDrawn="1"/>
        </p:nvSpPr>
        <p:spPr>
          <a:xfrm flipH="1">
            <a:off x="5076000" y="462574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Овал 18"/>
          <p:cNvSpPr/>
          <p:nvPr userDrawn="1"/>
        </p:nvSpPr>
        <p:spPr>
          <a:xfrm>
            <a:off x="5076000" y="4118140"/>
            <a:ext cx="507600" cy="5076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1028700" y="487363"/>
            <a:ext cx="3614738" cy="1147762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32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1400" dirty="0" smtClean="0">
                <a:solidFill>
                  <a:srgbClr val="FFFFFF"/>
                </a:solidFill>
                <a:latin typeface="Arial"/>
                <a:cs typeface="Arial"/>
              </a:rPr>
              <a:t>Большая Татарская ул., д. 11</a:t>
            </a:r>
            <a:endParaRPr lang="en-US" sz="14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Arial"/>
                <a:cs typeface="Arial"/>
              </a:rPr>
              <a:t>Москва, 115184</a:t>
            </a:r>
          </a:p>
          <a:p>
            <a:endParaRPr lang="ru-RU" sz="14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r>
              <a:rPr lang="ru-RU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Тел. </a:t>
            </a:r>
            <a:r>
              <a:rPr lang="en-US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+7 495.705. 9999</a:t>
            </a:r>
          </a:p>
          <a:p>
            <a:r>
              <a:rPr lang="ru-RU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Эл. почта: </a:t>
            </a:r>
            <a:r>
              <a:rPr lang="en-US" sz="1400" dirty="0" err="1" smtClean="0">
                <a:solidFill>
                  <a:srgbClr val="FFFFFF"/>
                </a:solidFill>
                <a:latin typeface="Arial Unicode MS"/>
                <a:cs typeface="Arial Unicode MS"/>
              </a:rPr>
              <a:t>info@nspk.ru</a:t>
            </a:r>
            <a:r>
              <a:rPr lang="en-US" sz="140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 </a:t>
            </a:r>
            <a:endParaRPr lang="ru-RU" sz="1400" dirty="0" smtClean="0">
              <a:solidFill>
                <a:srgbClr val="FFFFFF"/>
              </a:solidFill>
              <a:latin typeface="Arial Unicode MS"/>
              <a:cs typeface="Arial Unicode MS"/>
            </a:endParaRPr>
          </a:p>
          <a:p>
            <a:endParaRPr lang="ru-RU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90" y="4316883"/>
            <a:ext cx="1052419" cy="34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11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3"/>
          <p:cNvSpPr>
            <a:spLocks noGrp="1"/>
          </p:cNvSpPr>
          <p:nvPr>
            <p:ph type="body" sz="quarter" idx="13" hasCustomPrompt="1"/>
          </p:nvPr>
        </p:nvSpPr>
        <p:spPr>
          <a:xfrm>
            <a:off x="5974080" y="2560321"/>
            <a:ext cx="2377439" cy="17170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Национальная</a:t>
            </a:r>
          </a:p>
          <a:p>
            <a:r>
              <a:rPr lang="ru-RU" sz="1200" dirty="0" smtClean="0">
                <a:solidFill>
                  <a:srgbClr val="3DA53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платежная система</a:t>
            </a:r>
          </a:p>
          <a:p>
            <a:endParaRPr lang="ru-RU" sz="1100" dirty="0" smtClean="0"/>
          </a:p>
          <a:p>
            <a:r>
              <a:rPr lang="ru-RU" sz="1100" dirty="0" smtClean="0"/>
              <a:t>Новый инструмент, который помогает сформировать единое финансовое пространство, даёт нам больше возможностей. Делает нас более уверенными </a:t>
            </a:r>
            <a:br>
              <a:rPr lang="ru-RU" sz="1100" dirty="0" smtClean="0"/>
            </a:br>
            <a:r>
              <a:rPr lang="ru-RU" sz="1100" dirty="0" smtClean="0"/>
              <a:t>и приспособленными к реалиям современного мира. </a:t>
            </a:r>
          </a:p>
          <a:p>
            <a:endParaRPr lang="ru-RU" sz="900" dirty="0"/>
          </a:p>
        </p:txBody>
      </p:sp>
      <p:sp>
        <p:nvSpPr>
          <p:cNvPr id="11" name="Диаграмма 10"/>
          <p:cNvSpPr>
            <a:spLocks noGrp="1"/>
          </p:cNvSpPr>
          <p:nvPr>
            <p:ph type="chart" sz="quarter" idx="14"/>
          </p:nvPr>
        </p:nvSpPr>
        <p:spPr>
          <a:xfrm>
            <a:off x="1014413" y="1350963"/>
            <a:ext cx="4462462" cy="2925762"/>
          </a:xfrm>
          <a:prstGeom prst="rect">
            <a:avLst/>
          </a:prstGeom>
        </p:spPr>
        <p:txBody>
          <a:bodyPr vert="horz" lIns="91430" tIns="45715" rIns="91430" bIns="45715"/>
          <a:lstStyle/>
          <a:p>
            <a:endParaRPr lang="ru-RU" dirty="0"/>
          </a:p>
        </p:txBody>
      </p:sp>
      <p:sp>
        <p:nvSpPr>
          <p:cNvPr id="12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3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3924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Овал 14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Номер слайда 3"/>
          <p:cNvSpPr txBox="1">
            <a:spLocks/>
          </p:cNvSpPr>
          <p:nvPr userDrawn="1"/>
        </p:nvSpPr>
        <p:spPr>
          <a:xfrm>
            <a:off x="8621487" y="4768878"/>
            <a:ext cx="516996" cy="27384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4EE7B90-C4AC-C649-ABB2-7ED8FF0C5201}" type="slidenum">
              <a:rPr lang="ru-RU" smtClean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 algn="ctr"/>
              <a:t>‹#›</a:t>
            </a:fld>
            <a:endParaRPr lang="ru-RU" dirty="0"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27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УГОЛОК Заголовок и колон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Овал 12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Номер слайда 3"/>
          <p:cNvSpPr txBox="1">
            <a:spLocks/>
          </p:cNvSpPr>
          <p:nvPr userDrawn="1"/>
        </p:nvSpPr>
        <p:spPr>
          <a:xfrm>
            <a:off x="8298000" y="4918279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23</a:t>
            </a:r>
            <a:endParaRPr lang="ru-RU" sz="105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7400100" cy="35428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lang="ru-RU" sz="1200" b="1" i="0" u="none" strike="noStrike" kern="1200" dirty="0" smtClean="0">
                <a:solidFill>
                  <a:srgbClr val="3DA536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3030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УГОЛОК Заголовок и колон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410400" y="277200"/>
            <a:ext cx="7400101" cy="8316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marL="0" lvl="0" indent="0" algn="l" defTabSz="457148" rtl="0" eaLnBrk="1" latinLnBrk="0" hangingPunct="1">
              <a:lnSpc>
                <a:spcPts val="2520"/>
              </a:lnSpc>
              <a:spcBef>
                <a:spcPts val="0"/>
              </a:spcBef>
              <a:buFont typeface="Arial"/>
              <a:buNone/>
            </a:pP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Прямоугольник с одним вырезанным скругленным углом 5"/>
          <p:cNvSpPr/>
          <p:nvPr userDrawn="1"/>
        </p:nvSpPr>
        <p:spPr>
          <a:xfrm rot="10800000" flipH="1" flipV="1">
            <a:off x="8128800" y="4635900"/>
            <a:ext cx="1015200" cy="507600"/>
          </a:xfrm>
          <a:prstGeom prst="snipRoundRect">
            <a:avLst>
              <a:gd name="adj1" fmla="val 50000"/>
              <a:gd name="adj2" fmla="val 0"/>
            </a:avLst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 userDrawn="1"/>
        </p:nvSpPr>
        <p:spPr>
          <a:xfrm>
            <a:off x="7621199" y="4635900"/>
            <a:ext cx="507600" cy="507600"/>
          </a:xfrm>
          <a:prstGeom prst="ellipse">
            <a:avLst/>
          </a:prstGeom>
          <a:solidFill>
            <a:srgbClr val="319B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Овал 12"/>
          <p:cNvSpPr/>
          <p:nvPr userDrawn="1"/>
        </p:nvSpPr>
        <p:spPr>
          <a:xfrm>
            <a:off x="8636400" y="4128300"/>
            <a:ext cx="507600" cy="507600"/>
          </a:xfrm>
          <a:prstGeom prst="ellipse">
            <a:avLst/>
          </a:prstGeom>
          <a:gradFill flip="none" rotWithShape="1">
            <a:gsLst>
              <a:gs pos="0">
                <a:srgbClr val="00A3E1"/>
              </a:gs>
              <a:gs pos="100000">
                <a:srgbClr val="0076C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7" name="Номер слайда 3"/>
          <p:cNvSpPr txBox="1">
            <a:spLocks/>
          </p:cNvSpPr>
          <p:nvPr userDrawn="1"/>
        </p:nvSpPr>
        <p:spPr>
          <a:xfrm>
            <a:off x="8298000" y="4918279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/135</a:t>
            </a:r>
            <a:endParaRPr lang="ru-RU" sz="1050" dirty="0">
              <a:solidFill>
                <a:prstClr val="white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9" name="Содержимое 2"/>
          <p:cNvSpPr>
            <a:spLocks noGrp="1"/>
          </p:cNvSpPr>
          <p:nvPr>
            <p:ph idx="1"/>
          </p:nvPr>
        </p:nvSpPr>
        <p:spPr>
          <a:xfrm>
            <a:off x="410401" y="972000"/>
            <a:ext cx="7400100" cy="354285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None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360000" indent="-252000" algn="just">
              <a:spcBef>
                <a:spcPts val="0"/>
              </a:spcBef>
              <a:spcAft>
                <a:spcPts val="600"/>
              </a:spcAft>
              <a:buClr>
                <a:srgbClr val="3DA536"/>
              </a:buClr>
              <a:buSzPct val="150000"/>
              <a:buFont typeface="Arial" panose="020B0604020202020204" pitchFamily="34" charset="0"/>
              <a:buChar char="•"/>
              <a:defRPr sz="13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2pPr>
            <a:lvl3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0413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lIns="91430" tIns="45715" rIns="91430" bIns="45715"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64400" y="4757046"/>
            <a:ext cx="2133600" cy="273844"/>
          </a:xfrm>
          <a:prstGeom prst="rect">
            <a:avLst/>
          </a:prstGeom>
        </p:spPr>
        <p:txBody>
          <a:bodyPr lIns="91430" tIns="45715" rIns="91430" bIns="45715"/>
          <a:lstStyle/>
          <a:p>
            <a:fld id="{24EE7B90-C4AC-C649-ABB2-7ED8FF0C52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3"/>
          <p:cNvSpPr txBox="1">
            <a:spLocks/>
          </p:cNvSpPr>
          <p:nvPr userDrawn="1"/>
        </p:nvSpPr>
        <p:spPr>
          <a:xfrm>
            <a:off x="8215450" y="4815886"/>
            <a:ext cx="846000" cy="22522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r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767A64-1F7C-4A17-998E-746B7CEF4F7C}" type="slidenum">
              <a:rPr lang="ru-RU" sz="105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pPr/>
              <a:t>‹#›</a:t>
            </a:fld>
            <a:r>
              <a:rPr lang="en-US" sz="1050" dirty="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/</a:t>
            </a:r>
            <a:r>
              <a:rPr lang="ru-RU" sz="1050" dirty="0" smtClean="0">
                <a:solidFill>
                  <a:srgbClr val="4F81B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23</a:t>
            </a:r>
            <a:endParaRPr lang="ru-RU" sz="1050" dirty="0">
              <a:solidFill>
                <a:srgbClr val="4F81BD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6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slideLayout" Target="../slideLayouts/slideLayout56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29" Type="http://schemas.openxmlformats.org/officeDocument/2006/relationships/slideLayout" Target="../slideLayouts/slideLayout59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54.xml"/><Relationship Id="rId32" Type="http://schemas.openxmlformats.org/officeDocument/2006/relationships/theme" Target="../theme/theme3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28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31" Type="http://schemas.openxmlformats.org/officeDocument/2006/relationships/slideLayout" Target="../slideLayouts/slideLayout61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Relationship Id="rId27" Type="http://schemas.openxmlformats.org/officeDocument/2006/relationships/slideLayout" Target="../slideLayouts/slideLayout57.xml"/><Relationship Id="rId30" Type="http://schemas.openxmlformats.org/officeDocument/2006/relationships/slideLayout" Target="../slideLayouts/slideLayout6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26" Type="http://schemas.openxmlformats.org/officeDocument/2006/relationships/slideLayout" Target="../slideLayouts/slideLayout87.xml"/><Relationship Id="rId3" Type="http://schemas.openxmlformats.org/officeDocument/2006/relationships/slideLayout" Target="../slideLayouts/slideLayout64.xml"/><Relationship Id="rId21" Type="http://schemas.openxmlformats.org/officeDocument/2006/relationships/slideLayout" Target="../slideLayouts/slideLayout82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5" Type="http://schemas.openxmlformats.org/officeDocument/2006/relationships/slideLayout" Target="../slideLayouts/slideLayout86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slideLayout" Target="../slideLayouts/slideLayout81.xml"/><Relationship Id="rId29" Type="http://schemas.openxmlformats.org/officeDocument/2006/relationships/slideLayout" Target="../slideLayouts/slideLayout90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24" Type="http://schemas.openxmlformats.org/officeDocument/2006/relationships/slideLayout" Target="../slideLayouts/slideLayout85.xml"/><Relationship Id="rId32" Type="http://schemas.openxmlformats.org/officeDocument/2006/relationships/theme" Target="../theme/theme4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23" Type="http://schemas.openxmlformats.org/officeDocument/2006/relationships/slideLayout" Target="../slideLayouts/slideLayout84.xml"/><Relationship Id="rId28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0.xml"/><Relationship Id="rId31" Type="http://schemas.openxmlformats.org/officeDocument/2006/relationships/slideLayout" Target="../slideLayouts/slideLayout92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83.xml"/><Relationship Id="rId27" Type="http://schemas.openxmlformats.org/officeDocument/2006/relationships/slideLayout" Target="../slideLayouts/slideLayout88.xml"/><Relationship Id="rId30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fld id="{0D33A3A1-9DF4-4D7D-AFDE-7086707653C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215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92" r:id="rId12"/>
    <p:sldLayoutId id="2147483695" r:id="rId13"/>
    <p:sldLayoutId id="2147483696" r:id="rId14"/>
    <p:sldLayoutId id="2147483697" r:id="rId15"/>
    <p:sldLayoutId id="2147483698" r:id="rId16"/>
    <p:sldLayoutId id="2147483673" r:id="rId17"/>
    <p:sldLayoutId id="2147483699" r:id="rId1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148" rtl="0" eaLnBrk="1" latinLnBrk="0" hangingPunct="1">
        <a:spcBef>
          <a:spcPct val="0"/>
        </a:spcBef>
        <a:buNone/>
        <a:defRPr lang="ru-RU" sz="2100" kern="1200" baseline="0" dirty="0">
          <a:solidFill>
            <a:srgbClr val="0076CF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342861" indent="-342861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•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  <a:lvl2pPr marL="742865" indent="-285717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–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2pPr>
      <a:lvl3pPr marL="1142870" indent="-228574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•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3pPr>
      <a:lvl4pPr marL="1600018" indent="-228574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–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4pPr>
      <a:lvl5pPr marL="2057166" indent="-228574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»"/>
        <a:defRPr lang="ru-RU" sz="1300" kern="1200" dirty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5pPr>
      <a:lvl6pPr marL="2514314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2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0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8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09899" y="436876"/>
            <a:ext cx="4124200" cy="528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1D1D1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599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79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02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fld id="{0D33A3A1-9DF4-4D7D-AFDE-7086707653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97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  <p:sldLayoutId id="2147483731" r:id="rId18"/>
    <p:sldLayoutId id="2147483732" r:id="rId19"/>
    <p:sldLayoutId id="2147483733" r:id="rId20"/>
    <p:sldLayoutId id="2147483734" r:id="rId21"/>
    <p:sldLayoutId id="2147483735" r:id="rId22"/>
    <p:sldLayoutId id="2147483736" r:id="rId23"/>
    <p:sldLayoutId id="2147483737" r:id="rId24"/>
    <p:sldLayoutId id="2147483738" r:id="rId25"/>
    <p:sldLayoutId id="2147483739" r:id="rId26"/>
    <p:sldLayoutId id="2147483740" r:id="rId27"/>
    <p:sldLayoutId id="2147483741" r:id="rId28"/>
    <p:sldLayoutId id="2147483742" r:id="rId29"/>
    <p:sldLayoutId id="2147483743" r:id="rId30"/>
    <p:sldLayoutId id="2147483744" r:id="rId3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148" rtl="0" eaLnBrk="1" latinLnBrk="0" hangingPunct="1">
        <a:spcBef>
          <a:spcPct val="0"/>
        </a:spcBef>
        <a:buNone/>
        <a:defRPr lang="ru-RU" sz="2100" kern="1200" baseline="0" dirty="0">
          <a:solidFill>
            <a:srgbClr val="0076CF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342861" indent="-342861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•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  <a:lvl2pPr marL="742865" indent="-285717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–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2pPr>
      <a:lvl3pPr marL="1142870" indent="-228574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•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3pPr>
      <a:lvl4pPr marL="1600018" indent="-228574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–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4pPr>
      <a:lvl5pPr marL="2057166" indent="-228574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»"/>
        <a:defRPr lang="ru-RU" sz="1300" kern="1200" dirty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5pPr>
      <a:lvl6pPr marL="2514314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2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0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8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fld id="{0D33A3A1-9DF4-4D7D-AFDE-7086707653C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186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  <p:sldLayoutId id="2147483762" r:id="rId17"/>
    <p:sldLayoutId id="2147483763" r:id="rId18"/>
    <p:sldLayoutId id="2147483764" r:id="rId19"/>
    <p:sldLayoutId id="2147483765" r:id="rId20"/>
    <p:sldLayoutId id="2147483766" r:id="rId21"/>
    <p:sldLayoutId id="2147483767" r:id="rId22"/>
    <p:sldLayoutId id="2147483768" r:id="rId23"/>
    <p:sldLayoutId id="2147483769" r:id="rId24"/>
    <p:sldLayoutId id="2147483770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76" r:id="rId3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148" rtl="0" eaLnBrk="1" latinLnBrk="0" hangingPunct="1">
        <a:spcBef>
          <a:spcPct val="0"/>
        </a:spcBef>
        <a:buNone/>
        <a:defRPr lang="ru-RU" sz="2100" kern="1200" baseline="0" dirty="0">
          <a:solidFill>
            <a:srgbClr val="0076CF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</p:titleStyle>
    <p:bodyStyle>
      <a:lvl1pPr marL="342861" indent="-342861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•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1pPr>
      <a:lvl2pPr marL="742865" indent="-285717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–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2pPr>
      <a:lvl3pPr marL="1142870" indent="-228574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•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3pPr>
      <a:lvl4pPr marL="1600018" indent="-228574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–"/>
        <a:defRPr lang="ru-RU" sz="1300" kern="1200" dirty="0" smtClean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4pPr>
      <a:lvl5pPr marL="2057166" indent="-228574" algn="l" defTabSz="457148" rtl="0" eaLnBrk="1" latinLnBrk="0" hangingPunct="1">
        <a:spcBef>
          <a:spcPts val="0"/>
        </a:spcBef>
        <a:spcAft>
          <a:spcPts val="600"/>
        </a:spcAft>
        <a:buClr>
          <a:srgbClr val="3DA536"/>
        </a:buClr>
        <a:buFont typeface="Arial"/>
        <a:buChar char="»"/>
        <a:defRPr lang="ru-RU" sz="1300" kern="1200" dirty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Roboto Light" panose="02000000000000000000" pitchFamily="2" charset="0"/>
        </a:defRPr>
      </a:lvl5pPr>
      <a:lvl6pPr marL="2514314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2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0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8" indent="-228574" algn="l" defTabSz="45714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4571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27.pn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png"/><Relationship Id="rId11" Type="http://schemas.openxmlformats.org/officeDocument/2006/relationships/image" Target="../media/image54.png"/><Relationship Id="rId5" Type="http://schemas.openxmlformats.org/officeDocument/2006/relationships/image" Target="../media/image50.png"/><Relationship Id="rId10" Type="http://schemas.openxmlformats.org/officeDocument/2006/relationships/image" Target="../media/image53.png"/><Relationship Id="rId4" Type="http://schemas.openxmlformats.org/officeDocument/2006/relationships/image" Target="../media/image28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jpe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50.png"/><Relationship Id="rId9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7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85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.png"/><Relationship Id="rId11" Type="http://schemas.openxmlformats.org/officeDocument/2006/relationships/image" Target="../media/image34.png"/><Relationship Id="rId5" Type="http://schemas.openxmlformats.org/officeDocument/2006/relationships/image" Target="../media/image79.png"/><Relationship Id="rId10" Type="http://schemas.openxmlformats.org/officeDocument/2006/relationships/image" Target="../media/image83.png"/><Relationship Id="rId4" Type="http://schemas.openxmlformats.org/officeDocument/2006/relationships/image" Target="../media/image78.png"/><Relationship Id="rId9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27.emf"/><Relationship Id="rId18" Type="http://schemas.openxmlformats.org/officeDocument/2006/relationships/image" Target="../media/image17.png"/><Relationship Id="rId3" Type="http://schemas.openxmlformats.org/officeDocument/2006/relationships/customXml" Target="../ink/ink1.xml"/><Relationship Id="rId7" Type="http://schemas.openxmlformats.org/officeDocument/2006/relationships/image" Target="../media/image24.emf"/><Relationship Id="rId12" Type="http://schemas.openxmlformats.org/officeDocument/2006/relationships/customXml" Target="../ink/ink5.xml"/><Relationship Id="rId17" Type="http://schemas.openxmlformats.org/officeDocument/2006/relationships/image" Target="../media/image17.emf"/><Relationship Id="rId2" Type="http://schemas.openxmlformats.org/officeDocument/2006/relationships/image" Target="../media/image16.png"/><Relationship Id="rId16" Type="http://schemas.openxmlformats.org/officeDocument/2006/relationships/customXml" Target="../ink/ink7.xml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2.xml"/><Relationship Id="rId11" Type="http://schemas.openxmlformats.org/officeDocument/2006/relationships/image" Target="../media/image26.emf"/><Relationship Id="rId5" Type="http://schemas.openxmlformats.org/officeDocument/2006/relationships/image" Target="../media/image23.emf"/><Relationship Id="rId15" Type="http://schemas.openxmlformats.org/officeDocument/2006/relationships/image" Target="../media/image28.emf"/><Relationship Id="rId10" Type="http://schemas.openxmlformats.org/officeDocument/2006/relationships/customXml" Target="../ink/ink4.xml"/><Relationship Id="rId19" Type="http://schemas.openxmlformats.org/officeDocument/2006/relationships/image" Target="../media/image18.png"/><Relationship Id="rId9" Type="http://schemas.openxmlformats.org/officeDocument/2006/relationships/image" Target="../media/image25.emf"/><Relationship Id="rId14" Type="http://schemas.openxmlformats.org/officeDocument/2006/relationships/customXml" Target="../ink/ink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5.jpeg"/><Relationship Id="rId7" Type="http://schemas.openxmlformats.org/officeDocument/2006/relationships/customXml" Target="../ink/ink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9.xml"/><Relationship Id="rId5" Type="http://schemas.openxmlformats.org/officeDocument/2006/relationships/image" Target="../media/image21.emf"/><Relationship Id="rId4" Type="http://schemas.openxmlformats.org/officeDocument/2006/relationships/customXml" Target="../ink/ink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7604" y="2305342"/>
            <a:ext cx="4371577" cy="1237956"/>
          </a:xfrm>
        </p:spPr>
        <p:txBody>
          <a:bodyPr>
            <a:normAutofit/>
          </a:bodyPr>
          <a:lstStyle/>
          <a:p>
            <a:r>
              <a:rPr lang="ru-RU" sz="2300" dirty="0"/>
              <a:t>В</a:t>
            </a:r>
            <a:r>
              <a:rPr lang="ru-RU" sz="2300" dirty="0" smtClean="0"/>
              <a:t>озможности применения карт платежной системы «Мир</a:t>
            </a:r>
            <a:r>
              <a:rPr lang="ru-RU" sz="23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0645450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98" y="50822"/>
            <a:ext cx="8146800" cy="831600"/>
          </a:xfrm>
        </p:spPr>
        <p:txBody>
          <a:bodyPr>
            <a:normAutofit/>
          </a:bodyPr>
          <a:lstStyle/>
          <a:p>
            <a:r>
              <a:rPr lang="ru-RU" sz="2300" dirty="0" smtClean="0"/>
              <a:t>Проблемы при использовании пластиковых карт</a:t>
            </a:r>
            <a:endParaRPr lang="ru-RU" sz="23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2000"/>
            <a:ext cx="9144000" cy="6093229"/>
          </a:xfrm>
          <a:prstGeom prst="rect">
            <a:avLst/>
          </a:prstGeom>
        </p:spPr>
      </p:pic>
      <p:sp>
        <p:nvSpPr>
          <p:cNvPr id="27" name="Rectangle 3"/>
          <p:cNvSpPr/>
          <p:nvPr/>
        </p:nvSpPr>
        <p:spPr>
          <a:xfrm rot="16200000">
            <a:off x="2055694" y="-1083693"/>
            <a:ext cx="5032612" cy="9143999"/>
          </a:xfrm>
          <a:prstGeom prst="rect">
            <a:avLst/>
          </a:prstGeom>
          <a:gradFill flip="none" rotWithShape="1">
            <a:gsLst>
              <a:gs pos="31000">
                <a:schemeClr val="tx1">
                  <a:alpha val="0"/>
                </a:schemeClr>
              </a:gs>
              <a:gs pos="77000">
                <a:schemeClr val="tx1">
                  <a:alpha val="67000"/>
                </a:schemeClr>
              </a:gs>
            </a:gsLst>
            <a:lin ang="21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04198" y="1225309"/>
            <a:ext cx="7581900" cy="553998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Карт слишком много!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8383621" y="1134730"/>
            <a:ext cx="613628" cy="994500"/>
            <a:chOff x="7769993" y="1063840"/>
            <a:chExt cx="613628" cy="994500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970"/>
            <a:stretch/>
          </p:blipFill>
          <p:spPr>
            <a:xfrm>
              <a:off x="7848600" y="1063840"/>
              <a:ext cx="456414" cy="426360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71"/>
            <a:stretch/>
          </p:blipFill>
          <p:spPr>
            <a:xfrm>
              <a:off x="7769993" y="1631980"/>
              <a:ext cx="613628" cy="4263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42061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98" y="75087"/>
            <a:ext cx="8146800" cy="831600"/>
          </a:xfrm>
        </p:spPr>
        <p:txBody>
          <a:bodyPr>
            <a:normAutofit/>
          </a:bodyPr>
          <a:lstStyle/>
          <a:p>
            <a:r>
              <a:rPr lang="ru-RU" sz="2300" dirty="0" smtClean="0"/>
              <a:t>Есть решение!</a:t>
            </a:r>
            <a:endParaRPr lang="ru-RU" sz="2300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36752" y="1649919"/>
            <a:ext cx="3954832" cy="5174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i="1" dirty="0">
                <a:solidFill>
                  <a:srgbClr val="0077C1"/>
                </a:solidFill>
              </a:rPr>
              <a:t>Технологии, разработанные АО «НСПК</a:t>
            </a:r>
            <a:r>
              <a:rPr lang="ru-RU" sz="1800" i="1" dirty="0" smtClean="0">
                <a:solidFill>
                  <a:srgbClr val="0077C1"/>
                </a:solidFill>
              </a:rPr>
              <a:t>»</a:t>
            </a:r>
            <a:r>
              <a:rPr lang="ru-RU" sz="1800" i="1" dirty="0">
                <a:solidFill>
                  <a:srgbClr val="0077C1"/>
                </a:solidFill>
              </a:rPr>
              <a:t>,</a:t>
            </a:r>
            <a:r>
              <a:rPr lang="ru-RU" sz="1800" i="1" dirty="0" smtClean="0">
                <a:solidFill>
                  <a:srgbClr val="0077C1"/>
                </a:solidFill>
              </a:rPr>
              <a:t> </a:t>
            </a:r>
            <a:r>
              <a:rPr lang="ru-RU" sz="1800" i="1" dirty="0">
                <a:solidFill>
                  <a:srgbClr val="0077C1"/>
                </a:solidFill>
              </a:rPr>
              <a:t>позволяют </a:t>
            </a:r>
            <a:r>
              <a:rPr lang="ru-RU" sz="1800" i="1" dirty="0" smtClean="0">
                <a:solidFill>
                  <a:srgbClr val="0077C1"/>
                </a:solidFill>
              </a:rPr>
              <a:t>совместить как финансовые, так и нефинансовые сервисы </a:t>
            </a:r>
            <a:r>
              <a:rPr lang="ru-RU" sz="1800" i="1" dirty="0">
                <a:solidFill>
                  <a:srgbClr val="0077C1"/>
                </a:solidFill>
              </a:rPr>
              <a:t>на одной карте ПС «Мир»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02"/>
          <a:stretch/>
        </p:blipFill>
        <p:spPr>
          <a:xfrm>
            <a:off x="4963642" y="1211659"/>
            <a:ext cx="3777133" cy="311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31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7120" y="1184585"/>
            <a:ext cx="5479200" cy="3232800"/>
          </a:xfrm>
          <a:prstGeom prst="ellipse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 w="3175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Дуга 64"/>
          <p:cNvSpPr/>
          <p:nvPr/>
        </p:nvSpPr>
        <p:spPr>
          <a:xfrm flipH="1">
            <a:off x="227120" y="1184585"/>
            <a:ext cx="5479200" cy="3232800"/>
          </a:xfrm>
          <a:prstGeom prst="arc">
            <a:avLst>
              <a:gd name="adj1" fmla="val 13223219"/>
              <a:gd name="adj2" fmla="val 8409520"/>
            </a:avLst>
          </a:prstGeom>
          <a:ln w="19050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356400" y="1184585"/>
            <a:ext cx="5479200" cy="3232800"/>
          </a:xfrm>
          <a:prstGeom prst="ellipse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 w="3175" cmpd="tri">
            <a:solidFill>
              <a:schemeClr val="accent1">
                <a:shade val="95000"/>
                <a:satMod val="10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Дуга 63"/>
          <p:cNvSpPr/>
          <p:nvPr/>
        </p:nvSpPr>
        <p:spPr>
          <a:xfrm>
            <a:off x="3356400" y="1184585"/>
            <a:ext cx="5479200" cy="3232800"/>
          </a:xfrm>
          <a:prstGeom prst="arc">
            <a:avLst>
              <a:gd name="adj1" fmla="val 13223219"/>
              <a:gd name="adj2" fmla="val 8409520"/>
            </a:avLst>
          </a:prstGeom>
          <a:ln w="19050">
            <a:solidFill>
              <a:srgbClr val="3292CD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2969058" y="859279"/>
            <a:ext cx="986296" cy="953927"/>
            <a:chOff x="1676062" y="4311361"/>
            <a:chExt cx="986296" cy="95392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676062" y="4988289"/>
              <a:ext cx="9862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Транспорт</a:t>
              </a:r>
            </a:p>
          </p:txBody>
        </p:sp>
        <p:sp>
          <p:nvSpPr>
            <p:cNvPr id="8" name="Овал 7"/>
            <p:cNvSpPr/>
            <p:nvPr/>
          </p:nvSpPr>
          <p:spPr>
            <a:xfrm>
              <a:off x="1765689" y="4311361"/>
              <a:ext cx="807043" cy="69662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785" y="4530098"/>
              <a:ext cx="577456" cy="302225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/>
        </p:nvGrpSpPr>
        <p:grpSpPr>
          <a:xfrm>
            <a:off x="1230722" y="903831"/>
            <a:ext cx="1594559" cy="991838"/>
            <a:chOff x="3610381" y="1081683"/>
            <a:chExt cx="1594559" cy="991838"/>
          </a:xfrm>
        </p:grpSpPr>
        <p:sp>
          <p:nvSpPr>
            <p:cNvPr id="11" name="Овал 10"/>
            <p:cNvSpPr/>
            <p:nvPr/>
          </p:nvSpPr>
          <p:spPr>
            <a:xfrm>
              <a:off x="4004140" y="1081683"/>
              <a:ext cx="807043" cy="69662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4772" y="1214695"/>
              <a:ext cx="523370" cy="400641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3610381" y="1776477"/>
              <a:ext cx="1594559" cy="297044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Государственные услуги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219666" y="1651349"/>
            <a:ext cx="2143155" cy="987568"/>
            <a:chOff x="1548673" y="2548697"/>
            <a:chExt cx="2143155" cy="987568"/>
          </a:xfrm>
        </p:grpSpPr>
        <p:sp>
          <p:nvSpPr>
            <p:cNvPr id="15" name="Овал 14"/>
            <p:cNvSpPr/>
            <p:nvPr/>
          </p:nvSpPr>
          <p:spPr>
            <a:xfrm>
              <a:off x="2219720" y="2548697"/>
              <a:ext cx="807043" cy="69662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548673" y="3239221"/>
              <a:ext cx="2143155" cy="297044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2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Образование</a:t>
              </a:r>
              <a:endPara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Picture 10" descr="https://d30y9cdsu7xlg0.cloudfront.net/png/531038-200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6426" y="2691117"/>
              <a:ext cx="467650" cy="479380"/>
            </a:xfrm>
            <a:prstGeom prst="rect">
              <a:avLst/>
            </a:prstGeom>
            <a:noFill/>
            <a:extLst/>
          </p:spPr>
        </p:pic>
      </p:grpSp>
      <p:grpSp>
        <p:nvGrpSpPr>
          <p:cNvPr id="18" name="Группа 17"/>
          <p:cNvGrpSpPr/>
          <p:nvPr/>
        </p:nvGrpSpPr>
        <p:grpSpPr>
          <a:xfrm>
            <a:off x="161292" y="2946539"/>
            <a:ext cx="1802373" cy="696626"/>
            <a:chOff x="1765689" y="3446679"/>
            <a:chExt cx="1802373" cy="696626"/>
          </a:xfrm>
        </p:grpSpPr>
        <p:sp>
          <p:nvSpPr>
            <p:cNvPr id="19" name="Овал 18"/>
            <p:cNvSpPr/>
            <p:nvPr/>
          </p:nvSpPr>
          <p:spPr>
            <a:xfrm>
              <a:off x="1765689" y="3446679"/>
              <a:ext cx="807043" cy="69662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259869" y="3652725"/>
              <a:ext cx="1308193" cy="28499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Туризм</a:t>
              </a: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3852" y="3535158"/>
              <a:ext cx="481962" cy="481962"/>
            </a:xfrm>
            <a:prstGeom prst="rect">
              <a:avLst/>
            </a:prstGeom>
          </p:spPr>
        </p:pic>
      </p:grpSp>
      <p:grpSp>
        <p:nvGrpSpPr>
          <p:cNvPr id="22" name="Группа 21"/>
          <p:cNvGrpSpPr/>
          <p:nvPr/>
        </p:nvGrpSpPr>
        <p:grpSpPr>
          <a:xfrm>
            <a:off x="208800" y="3783440"/>
            <a:ext cx="2143155" cy="1011029"/>
            <a:chOff x="705694" y="3595391"/>
            <a:chExt cx="2143155" cy="1011029"/>
          </a:xfrm>
        </p:grpSpPr>
        <p:sp>
          <p:nvSpPr>
            <p:cNvPr id="23" name="Овал 22"/>
            <p:cNvSpPr/>
            <p:nvPr/>
          </p:nvSpPr>
          <p:spPr>
            <a:xfrm>
              <a:off x="1373751" y="3595391"/>
              <a:ext cx="807043" cy="69662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705694" y="3657348"/>
              <a:ext cx="2143155" cy="949072"/>
              <a:chOff x="3305455" y="956194"/>
              <a:chExt cx="2143155" cy="949072"/>
            </a:xfrm>
          </p:grpSpPr>
          <p:sp>
            <p:nvSpPr>
              <p:cNvPr id="25" name="Прямоугольник 24"/>
              <p:cNvSpPr/>
              <p:nvPr/>
            </p:nvSpPr>
            <p:spPr>
              <a:xfrm>
                <a:off x="3305455" y="1608222"/>
                <a:ext cx="2143155" cy="297044"/>
              </a:xfrm>
              <a:prstGeom prst="rect">
                <a:avLst/>
              </a:prstGeom>
              <a:no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ru-RU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Здравоохранение</a:t>
                </a:r>
              </a:p>
            </p:txBody>
          </p:sp>
          <p:pic>
            <p:nvPicPr>
              <p:cNvPr id="26" name="Рисунок 25"/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44209" y="956194"/>
                <a:ext cx="498303" cy="498303"/>
              </a:xfrm>
              <a:prstGeom prst="rect">
                <a:avLst/>
              </a:prstGeom>
            </p:spPr>
          </p:pic>
        </p:grpSp>
      </p:grpSp>
      <p:grpSp>
        <p:nvGrpSpPr>
          <p:cNvPr id="27" name="Группа 26"/>
          <p:cNvGrpSpPr/>
          <p:nvPr/>
        </p:nvGrpSpPr>
        <p:grpSpPr>
          <a:xfrm>
            <a:off x="1982842" y="3981663"/>
            <a:ext cx="1905622" cy="1139420"/>
            <a:chOff x="2328542" y="1789344"/>
            <a:chExt cx="2389497" cy="1139420"/>
          </a:xfrm>
        </p:grpSpPr>
        <p:sp>
          <p:nvSpPr>
            <p:cNvPr id="28" name="Овал 27"/>
            <p:cNvSpPr/>
            <p:nvPr/>
          </p:nvSpPr>
          <p:spPr>
            <a:xfrm>
              <a:off x="3006998" y="1789344"/>
              <a:ext cx="995262" cy="685544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3455" y="1853038"/>
              <a:ext cx="539672" cy="517527"/>
            </a:xfrm>
            <a:prstGeom prst="rect">
              <a:avLst/>
            </a:prstGeom>
          </p:spPr>
        </p:pic>
        <p:sp>
          <p:nvSpPr>
            <p:cNvPr id="30" name="Прямоугольник 29"/>
            <p:cNvSpPr/>
            <p:nvPr/>
          </p:nvSpPr>
          <p:spPr>
            <a:xfrm>
              <a:off x="2328542" y="2467099"/>
              <a:ext cx="238949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Спортивные объекты, концертные площадки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520044" y="796087"/>
            <a:ext cx="1842700" cy="1169180"/>
            <a:chOff x="6070183" y="1806707"/>
            <a:chExt cx="1842700" cy="1169180"/>
          </a:xfrm>
        </p:grpSpPr>
        <p:sp>
          <p:nvSpPr>
            <p:cNvPr id="32" name="Овал 31"/>
            <p:cNvSpPr/>
            <p:nvPr/>
          </p:nvSpPr>
          <p:spPr>
            <a:xfrm>
              <a:off x="6588012" y="1806707"/>
              <a:ext cx="807043" cy="69662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0607" y="1943353"/>
              <a:ext cx="665816" cy="435693"/>
            </a:xfrm>
            <a:prstGeom prst="rect">
              <a:avLst/>
            </a:prstGeom>
            <a:noFill/>
          </p:spPr>
        </p:pic>
        <p:sp>
          <p:nvSpPr>
            <p:cNvPr id="34" name="Прямоугольник 33"/>
            <p:cNvSpPr/>
            <p:nvPr/>
          </p:nvSpPr>
          <p:spPr>
            <a:xfrm>
              <a:off x="6070183" y="2514222"/>
              <a:ext cx="18427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Торгово-сервисные предприятия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7640674" y="1564571"/>
            <a:ext cx="1044133" cy="991091"/>
            <a:chOff x="6133827" y="2659014"/>
            <a:chExt cx="1044133" cy="991091"/>
          </a:xfrm>
        </p:grpSpPr>
        <p:sp>
          <p:nvSpPr>
            <p:cNvPr id="40" name="Овал 39"/>
            <p:cNvSpPr/>
            <p:nvPr/>
          </p:nvSpPr>
          <p:spPr>
            <a:xfrm>
              <a:off x="6246782" y="2659014"/>
              <a:ext cx="807043" cy="69662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4716" y="2761893"/>
              <a:ext cx="506988" cy="506988"/>
            </a:xfrm>
            <a:prstGeom prst="rect">
              <a:avLst/>
            </a:prstGeom>
          </p:spPr>
        </p:pic>
        <p:sp>
          <p:nvSpPr>
            <p:cNvPr id="42" name="Прямоугольник 41"/>
            <p:cNvSpPr/>
            <p:nvPr/>
          </p:nvSpPr>
          <p:spPr>
            <a:xfrm>
              <a:off x="6133827" y="3373106"/>
              <a:ext cx="104413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Банкоматы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5898056" y="3227813"/>
            <a:ext cx="2714837" cy="696626"/>
            <a:chOff x="3667601" y="3462401"/>
            <a:chExt cx="2714837" cy="696626"/>
          </a:xfrm>
        </p:grpSpPr>
        <p:sp>
          <p:nvSpPr>
            <p:cNvPr id="44" name="Овал 43"/>
            <p:cNvSpPr/>
            <p:nvPr/>
          </p:nvSpPr>
          <p:spPr>
            <a:xfrm>
              <a:off x="5575395" y="3462401"/>
              <a:ext cx="807043" cy="69662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3667601" y="3583609"/>
              <a:ext cx="22158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Терминалы самообслуживания</a:t>
              </a:r>
            </a:p>
          </p:txBody>
        </p:sp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11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62291" y="3594248"/>
              <a:ext cx="433249" cy="433249"/>
            </a:xfrm>
            <a:prstGeom prst="rect">
              <a:avLst/>
            </a:prstGeom>
          </p:spPr>
        </p:pic>
      </p:grpSp>
      <p:grpSp>
        <p:nvGrpSpPr>
          <p:cNvPr id="47" name="Группа 46"/>
          <p:cNvGrpSpPr/>
          <p:nvPr/>
        </p:nvGrpSpPr>
        <p:grpSpPr>
          <a:xfrm>
            <a:off x="4685847" y="3961233"/>
            <a:ext cx="2286896" cy="964701"/>
            <a:chOff x="3884128" y="4193268"/>
            <a:chExt cx="2286896" cy="964701"/>
          </a:xfrm>
        </p:grpSpPr>
        <p:sp>
          <p:nvSpPr>
            <p:cNvPr id="48" name="Овал 47"/>
            <p:cNvSpPr/>
            <p:nvPr/>
          </p:nvSpPr>
          <p:spPr>
            <a:xfrm>
              <a:off x="4603029" y="4193268"/>
              <a:ext cx="832912" cy="69662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3884128" y="4880970"/>
              <a:ext cx="228689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E-commerce</a:t>
              </a:r>
              <a:endParaRPr lang="ru-RU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0" name="Рисунок 49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3558" y="4292017"/>
              <a:ext cx="528036" cy="511636"/>
            </a:xfrm>
            <a:prstGeom prst="rect">
              <a:avLst/>
            </a:prstGeom>
          </p:spPr>
        </p:pic>
      </p:grpSp>
      <p:sp>
        <p:nvSpPr>
          <p:cNvPr id="51" name="Заголовок 1"/>
          <p:cNvSpPr txBox="1">
            <a:spLocks/>
          </p:cNvSpPr>
          <p:nvPr/>
        </p:nvSpPr>
        <p:spPr>
          <a:xfrm>
            <a:off x="451381" y="3265"/>
            <a:ext cx="6795268" cy="831600"/>
          </a:xfrm>
          <a:prstGeom prst="rect">
            <a:avLst/>
          </a:prstGeom>
        </p:spPr>
        <p:txBody>
          <a:bodyPr anchor="ctr"/>
          <a:lstStyle>
            <a:lvl1pPr algn="l" defTabSz="457148" rtl="0" eaLnBrk="1" latinLnBrk="0" hangingPunct="1">
              <a:spcBef>
                <a:spcPct val="0"/>
              </a:spcBef>
              <a:buNone/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2300" b="1" dirty="0" smtClean="0"/>
              <a:t>Возможности применения карт «Мир»</a:t>
            </a:r>
            <a:endParaRPr lang="ru-RU" sz="2300" b="1" dirty="0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7014369" y="472205"/>
            <a:ext cx="396000" cy="0"/>
          </a:xfrm>
          <a:prstGeom prst="line">
            <a:avLst/>
          </a:prstGeom>
          <a:ln w="25400">
            <a:solidFill>
              <a:srgbClr val="3292CD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7020368" y="679986"/>
            <a:ext cx="396000" cy="0"/>
          </a:xfrm>
          <a:prstGeom prst="line">
            <a:avLst/>
          </a:prstGeom>
          <a:ln w="25400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480896" y="375971"/>
            <a:ext cx="1710729" cy="169277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ru-RU" sz="1100" b="1" dirty="0" smtClean="0"/>
              <a:t>- финансовые сервисы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488711" y="579717"/>
            <a:ext cx="1710729" cy="169277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ru-RU" sz="1100" b="1" dirty="0" smtClean="0"/>
              <a:t>- нефинансовые сервисы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190" y="1969172"/>
            <a:ext cx="2461667" cy="2324096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7A20-4B9B-46C7-A44C-1700F43FBD9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8883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72" y="1413392"/>
            <a:ext cx="1212915" cy="1212915"/>
          </a:xfrm>
          <a:prstGeom prst="rect">
            <a:avLst/>
          </a:prstGeom>
        </p:spPr>
      </p:pic>
      <p:sp>
        <p:nvSpPr>
          <p:cNvPr id="67" name="Заголовок 1"/>
          <p:cNvSpPr txBox="1">
            <a:spLocks/>
          </p:cNvSpPr>
          <p:nvPr/>
        </p:nvSpPr>
        <p:spPr>
          <a:xfrm>
            <a:off x="404198" y="20896"/>
            <a:ext cx="8569465" cy="831600"/>
          </a:xfrm>
          <a:prstGeom prst="rect">
            <a:avLst/>
          </a:prstGeom>
        </p:spPr>
        <p:txBody>
          <a:bodyPr anchor="ctr"/>
          <a:lstStyle>
            <a:lvl1pPr algn="l" defTabSz="457148" rtl="0" eaLnBrk="1" latinLnBrk="0" hangingPunct="1">
              <a:spcBef>
                <a:spcPct val="0"/>
              </a:spcBef>
              <a:buNone/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2300" b="1" dirty="0" smtClean="0"/>
              <a:t>Примеры использования карт «Мир» в нефинансовых сервисах</a:t>
            </a:r>
            <a:endParaRPr lang="ru-RU" sz="23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3256034" y="2461534"/>
            <a:ext cx="123001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/>
            </a:lvl1pPr>
          </a:lstStyle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Карта школьника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66101" y="2461539"/>
            <a:ext cx="107740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Карта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студента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661979" y="2461534"/>
            <a:ext cx="140265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Корпоративная</a:t>
            </a:r>
          </a:p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" name="Picture 8" descr="https://d30y9cdsu7xlg0.cloudfront.net/png/26687-2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11" y="1901306"/>
            <a:ext cx="405451" cy="4156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9" name="TextBox 108"/>
          <p:cNvSpPr txBox="1"/>
          <p:nvPr/>
        </p:nvSpPr>
        <p:spPr>
          <a:xfrm>
            <a:off x="181203" y="2461539"/>
            <a:ext cx="134182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Транспортная</a:t>
            </a:r>
          </a:p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карта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7942319" y="2951237"/>
            <a:ext cx="596795" cy="2351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ru-RU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7" name="Соединительная линия уступом 116"/>
          <p:cNvCxnSpPr>
            <a:stCxn id="109" idx="2"/>
            <a:endCxn id="4" idx="0"/>
          </p:cNvCxnSpPr>
          <p:nvPr/>
        </p:nvCxnSpPr>
        <p:spPr>
          <a:xfrm rot="16200000" flipH="1">
            <a:off x="2406899" y="1368422"/>
            <a:ext cx="684480" cy="3794044"/>
          </a:xfrm>
          <a:prstGeom prst="bentConnector3">
            <a:avLst>
              <a:gd name="adj1" fmla="val 75976"/>
            </a:avLst>
          </a:prstGeom>
          <a:ln w="19050">
            <a:solidFill>
              <a:srgbClr val="0070C0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Соединительная линия уступом 117"/>
          <p:cNvCxnSpPr>
            <a:stCxn id="87" idx="2"/>
            <a:endCxn id="4" idx="0"/>
          </p:cNvCxnSpPr>
          <p:nvPr/>
        </p:nvCxnSpPr>
        <p:spPr>
          <a:xfrm rot="16200000" flipH="1">
            <a:off x="3183242" y="2144765"/>
            <a:ext cx="684480" cy="2241358"/>
          </a:xfrm>
          <a:prstGeom prst="bentConnector3">
            <a:avLst>
              <a:gd name="adj1" fmla="val 75976"/>
            </a:avLst>
          </a:prstGeom>
          <a:ln w="19050">
            <a:solidFill>
              <a:srgbClr val="0070C0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Соединительная линия уступом 118"/>
          <p:cNvCxnSpPr>
            <a:stCxn id="93" idx="2"/>
            <a:endCxn id="4" idx="0"/>
          </p:cNvCxnSpPr>
          <p:nvPr/>
        </p:nvCxnSpPr>
        <p:spPr>
          <a:xfrm rot="5400000">
            <a:off x="4662492" y="2906869"/>
            <a:ext cx="684485" cy="717145"/>
          </a:xfrm>
          <a:prstGeom prst="bentConnector3">
            <a:avLst>
              <a:gd name="adj1" fmla="val 75976"/>
            </a:avLst>
          </a:prstGeom>
          <a:ln w="19050">
            <a:solidFill>
              <a:srgbClr val="0070C0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6107694" y="2462943"/>
            <a:ext cx="133221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Социальная карта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92686" y="2461539"/>
            <a:ext cx="133221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и другие…</a:t>
            </a:r>
          </a:p>
          <a:p>
            <a:pPr algn="ctr"/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261556" y="1236199"/>
            <a:ext cx="8712107" cy="1658961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9" name="Соединительная линия уступом 128"/>
          <p:cNvCxnSpPr>
            <a:stCxn id="86" idx="2"/>
            <a:endCxn id="4" idx="0"/>
          </p:cNvCxnSpPr>
          <p:nvPr/>
        </p:nvCxnSpPr>
        <p:spPr>
          <a:xfrm rot="16200000" flipH="1">
            <a:off x="3916359" y="2877881"/>
            <a:ext cx="684485" cy="775120"/>
          </a:xfrm>
          <a:prstGeom prst="bentConnector3">
            <a:avLst>
              <a:gd name="adj1" fmla="val 75976"/>
            </a:avLst>
          </a:prstGeom>
          <a:ln w="19050">
            <a:solidFill>
              <a:srgbClr val="0070C0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53" y="2149828"/>
            <a:ext cx="358770" cy="175797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603" y="1408460"/>
            <a:ext cx="1212915" cy="121291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484" y="2144896"/>
            <a:ext cx="358770" cy="17579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692" y="1413392"/>
            <a:ext cx="1212915" cy="121291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573" y="2149828"/>
            <a:ext cx="358770" cy="17579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834" y="1413392"/>
            <a:ext cx="1212915" cy="121291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715" y="2149828"/>
            <a:ext cx="358770" cy="175797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12" y="1413392"/>
            <a:ext cx="1212915" cy="1212915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093" y="2149828"/>
            <a:ext cx="358770" cy="175797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260" y="1413392"/>
            <a:ext cx="1212915" cy="1212915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141" y="2149828"/>
            <a:ext cx="358770" cy="175797"/>
          </a:xfrm>
          <a:prstGeom prst="rect">
            <a:avLst/>
          </a:prstGeom>
        </p:spPr>
      </p:pic>
      <p:pic>
        <p:nvPicPr>
          <p:cNvPr id="73" name="Picture 10" descr="https://d30y9cdsu7xlg0.cloudfront.net/png/531038-20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101" y="1867782"/>
            <a:ext cx="467650" cy="479380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72" name="Picture 8" descr="https://d30y9cdsu7xlg0.cloudfront.net/png/75253-20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24" y="1888015"/>
            <a:ext cx="444077" cy="455215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74" name="Picture 12" descr="https://d30y9cdsu7xlg0.cloudfront.net/png/164680-20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103" y="1918911"/>
            <a:ext cx="413938" cy="424319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30" name="Picture 2" descr="https://d30y9cdsu7xlg0.cloudfront.net/png/23106-200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257" y="1894375"/>
            <a:ext cx="428277" cy="439018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093" y="1884410"/>
            <a:ext cx="441215" cy="44121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263" y="3607684"/>
            <a:ext cx="2037795" cy="1308793"/>
          </a:xfrm>
          <a:prstGeom prst="rect">
            <a:avLst/>
          </a:prstGeom>
        </p:spPr>
      </p:pic>
      <p:cxnSp>
        <p:nvCxnSpPr>
          <p:cNvPr id="120" name="Соединительная линия уступом 119"/>
          <p:cNvCxnSpPr>
            <a:stCxn id="32" idx="2"/>
            <a:endCxn id="4" idx="0"/>
          </p:cNvCxnSpPr>
          <p:nvPr/>
        </p:nvCxnSpPr>
        <p:spPr>
          <a:xfrm rot="5400000">
            <a:off x="6110238" y="1459127"/>
            <a:ext cx="684480" cy="3612634"/>
          </a:xfrm>
          <a:prstGeom prst="bentConnector3">
            <a:avLst>
              <a:gd name="adj1" fmla="val 75976"/>
            </a:avLst>
          </a:prstGeom>
          <a:ln w="19050">
            <a:solidFill>
              <a:srgbClr val="0070C0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Соединительная линия уступом 127"/>
          <p:cNvCxnSpPr>
            <a:stCxn id="146" idx="2"/>
            <a:endCxn id="4" idx="0"/>
          </p:cNvCxnSpPr>
          <p:nvPr/>
        </p:nvCxnSpPr>
        <p:spPr>
          <a:xfrm rot="5400000">
            <a:off x="5368444" y="2202325"/>
            <a:ext cx="683076" cy="2127642"/>
          </a:xfrm>
          <a:prstGeom prst="bentConnector3">
            <a:avLst>
              <a:gd name="adj1" fmla="val 75927"/>
            </a:avLst>
          </a:prstGeom>
          <a:ln w="19050">
            <a:solidFill>
              <a:srgbClr val="0070C0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7A20-4B9B-46C7-A44C-1700F43FBD9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ulsterbonline.com/img/banki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5" b="27191"/>
          <a:stretch/>
        </p:blipFill>
        <p:spPr bwMode="auto">
          <a:xfrm>
            <a:off x="2415194" y="1974380"/>
            <a:ext cx="6728805" cy="319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98" y="39864"/>
            <a:ext cx="8146800" cy="831600"/>
          </a:xfrm>
        </p:spPr>
        <p:txBody>
          <a:bodyPr>
            <a:normAutofit/>
          </a:bodyPr>
          <a:lstStyle/>
          <a:p>
            <a:r>
              <a:rPr lang="ru-RU" sz="2300" dirty="0" smtClean="0"/>
              <a:t>Преимущества запуска нефинансовых сервисов для граждан</a:t>
            </a:r>
            <a:endParaRPr lang="ru-RU" sz="2300" dirty="0"/>
          </a:p>
        </p:txBody>
      </p:sp>
      <p:sp>
        <p:nvSpPr>
          <p:cNvPr id="24" name="Rectangle 3"/>
          <p:cNvSpPr/>
          <p:nvPr/>
        </p:nvSpPr>
        <p:spPr>
          <a:xfrm rot="16200000">
            <a:off x="2486250" y="-1488851"/>
            <a:ext cx="4171501" cy="9143999"/>
          </a:xfrm>
          <a:prstGeom prst="rect">
            <a:avLst/>
          </a:prstGeom>
          <a:gradFill flip="none" rotWithShape="1">
            <a:gsLst>
              <a:gs pos="59000">
                <a:schemeClr val="bg1">
                  <a:alpha val="26000"/>
                </a:schemeClr>
              </a:gs>
              <a:gs pos="72000">
                <a:schemeClr val="bg1">
                  <a:alpha val="55000"/>
                </a:schemeClr>
              </a:gs>
              <a:gs pos="84000">
                <a:schemeClr val="bg1">
                  <a:alpha val="73000"/>
                </a:scheme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6" name="Группа 5"/>
          <p:cNvGrpSpPr/>
          <p:nvPr/>
        </p:nvGrpSpPr>
        <p:grpSpPr>
          <a:xfrm>
            <a:off x="-297966" y="1141601"/>
            <a:ext cx="1828800" cy="1092626"/>
            <a:chOff x="163700" y="1696776"/>
            <a:chExt cx="1828800" cy="109262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819" y="1696776"/>
              <a:ext cx="868562" cy="868562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63700" y="2604736"/>
              <a:ext cx="1828800" cy="184666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b="1" dirty="0" smtClean="0"/>
                <a:t>Удобство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941423" y="2638432"/>
            <a:ext cx="1828800" cy="999707"/>
            <a:chOff x="88226" y="2816758"/>
            <a:chExt cx="1828800" cy="999707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642" y="2816758"/>
              <a:ext cx="641968" cy="641968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88226" y="3447133"/>
              <a:ext cx="1828800" cy="369332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b="1" dirty="0" smtClean="0"/>
                <a:t>Дополнительные </a:t>
              </a:r>
            </a:p>
            <a:p>
              <a:pPr algn="ctr"/>
              <a:r>
                <a:rPr lang="ru-RU" sz="1200" b="1" dirty="0" smtClean="0"/>
                <a:t>привилегии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780651" y="1220841"/>
            <a:ext cx="710743" cy="710082"/>
            <a:chOff x="1295069" y="1396197"/>
            <a:chExt cx="710743" cy="710082"/>
          </a:xfrm>
        </p:grpSpPr>
        <p:sp>
          <p:nvSpPr>
            <p:cNvPr id="12" name="Овал 11"/>
            <p:cNvSpPr/>
            <p:nvPr/>
          </p:nvSpPr>
          <p:spPr>
            <a:xfrm>
              <a:off x="1295069" y="1396197"/>
              <a:ext cx="710743" cy="710082"/>
            </a:xfrm>
            <a:prstGeom prst="ellipse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80084" y="1776762"/>
              <a:ext cx="340714" cy="246221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275791"/>
                  </a:solidFill>
                </a:rPr>
                <a:t>коп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55044" y="1554855"/>
              <a:ext cx="190794" cy="307777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275791"/>
                  </a:solidFill>
                </a:rPr>
                <a:t>3</a:t>
              </a:r>
              <a:endParaRPr lang="ru-RU" sz="2000" b="1" dirty="0" smtClean="0">
                <a:solidFill>
                  <a:srgbClr val="275791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580860" y="2049561"/>
            <a:ext cx="1108670" cy="184666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ru-RU" sz="1200" b="1" dirty="0" smtClean="0"/>
              <a:t>Простота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2894497" y="1135416"/>
            <a:ext cx="1828800" cy="1298717"/>
            <a:chOff x="-373440" y="2251915"/>
            <a:chExt cx="1828800" cy="1298717"/>
          </a:xfrm>
        </p:grpSpPr>
        <p:sp>
          <p:nvSpPr>
            <p:cNvPr id="23" name="TextBox 22"/>
            <p:cNvSpPr txBox="1"/>
            <p:nvPr/>
          </p:nvSpPr>
          <p:spPr>
            <a:xfrm>
              <a:off x="-373440" y="3214870"/>
              <a:ext cx="1828800" cy="335762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b="1" dirty="0" smtClean="0"/>
                <a:t>Доступность</a:t>
              </a:r>
            </a:p>
            <a:p>
              <a:pPr algn="ctr"/>
              <a:r>
                <a:rPr lang="ru-RU" sz="1200" b="1" dirty="0" smtClean="0"/>
                <a:t>услуг</a:t>
              </a: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143205" y="2251915"/>
              <a:ext cx="795511" cy="795507"/>
              <a:chOff x="143205" y="2251915"/>
              <a:chExt cx="795511" cy="795507"/>
            </a:xfrm>
          </p:grpSpPr>
          <p:pic>
            <p:nvPicPr>
              <p:cNvPr id="8" name="Рисунок 7"/>
              <p:cNvPicPr>
                <a:picLocks noChangeAspect="1"/>
              </p:cNvPicPr>
              <p:nvPr/>
            </p:nvPicPr>
            <p:blipFill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3205" y="2251915"/>
                <a:ext cx="795511" cy="795507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 rotWithShape="1">
              <a:blip r:embed="rId7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39" t="35052" r="15880" b="28300"/>
              <a:stretch/>
            </p:blipFill>
            <p:spPr>
              <a:xfrm>
                <a:off x="274789" y="2797992"/>
                <a:ext cx="540840" cy="127650"/>
              </a:xfrm>
              <a:prstGeom prst="rect">
                <a:avLst/>
              </a:prstGeom>
            </p:spPr>
          </p:pic>
        </p:grpSp>
      </p:grpSp>
      <p:grpSp>
        <p:nvGrpSpPr>
          <p:cNvPr id="4" name="Группа 3"/>
          <p:cNvGrpSpPr/>
          <p:nvPr/>
        </p:nvGrpSpPr>
        <p:grpSpPr>
          <a:xfrm>
            <a:off x="780796" y="2638432"/>
            <a:ext cx="1108670" cy="1155798"/>
            <a:chOff x="401827" y="2133600"/>
            <a:chExt cx="1108670" cy="1155798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727" y="2133600"/>
              <a:ext cx="576870" cy="576870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401827" y="2735400"/>
              <a:ext cx="1108670" cy="553998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b="1" dirty="0" smtClean="0"/>
                <a:t>Скорость </a:t>
              </a:r>
            </a:p>
            <a:p>
              <a:pPr algn="ctr"/>
              <a:r>
                <a:rPr lang="ru-RU" sz="1200" b="1" dirty="0"/>
                <a:t>п</a:t>
              </a:r>
              <a:r>
                <a:rPr lang="ru-RU" sz="1200" b="1" dirty="0" smtClean="0"/>
                <a:t>олучения</a:t>
              </a:r>
            </a:p>
            <a:p>
              <a:pPr algn="ctr"/>
              <a:r>
                <a:rPr lang="ru-RU" sz="1200" b="1" dirty="0" smtClean="0"/>
                <a:t>услуг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2423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97" y="34268"/>
            <a:ext cx="8535695" cy="831600"/>
          </a:xfrm>
        </p:spPr>
        <p:txBody>
          <a:bodyPr>
            <a:normAutofit/>
          </a:bodyPr>
          <a:lstStyle/>
          <a:p>
            <a:r>
              <a:rPr lang="ru-RU" sz="2300" dirty="0"/>
              <a:t>Преимущества запуска нефинансовых сервисов для </a:t>
            </a:r>
            <a:r>
              <a:rPr lang="ru-RU" sz="2300" dirty="0" smtClean="0"/>
              <a:t>органов власти</a:t>
            </a:r>
            <a:endParaRPr lang="ru-RU" sz="23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293360" y="4915763"/>
            <a:ext cx="1847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1200" kern="1800" dirty="0"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grpSp>
        <p:nvGrpSpPr>
          <p:cNvPr id="111" name="Группа 110"/>
          <p:cNvGrpSpPr/>
          <p:nvPr/>
        </p:nvGrpSpPr>
        <p:grpSpPr>
          <a:xfrm>
            <a:off x="291656" y="1103587"/>
            <a:ext cx="2529867" cy="1551446"/>
            <a:chOff x="291656" y="1103587"/>
            <a:chExt cx="2529867" cy="1551446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291656" y="1103587"/>
              <a:ext cx="2529867" cy="1551446"/>
              <a:chOff x="-1134912" y="660702"/>
              <a:chExt cx="2529867" cy="1551446"/>
            </a:xfrm>
          </p:grpSpPr>
          <p:sp>
            <p:nvSpPr>
              <p:cNvPr id="37" name="Скругленный прямоугольник 36"/>
              <p:cNvSpPr/>
              <p:nvPr/>
            </p:nvSpPr>
            <p:spPr>
              <a:xfrm>
                <a:off x="-1131429" y="660702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-1134912" y="1493079"/>
                <a:ext cx="2517888" cy="646331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400" dirty="0" smtClean="0"/>
                  <a:t>Карта «Мир» – единый идентификатор для доступа гражданина к услугам</a:t>
                </a:r>
              </a:p>
            </p:txBody>
          </p:sp>
        </p:grpSp>
        <p:grpSp>
          <p:nvGrpSpPr>
            <p:cNvPr id="15" name="Группа 14"/>
            <p:cNvGrpSpPr/>
            <p:nvPr/>
          </p:nvGrpSpPr>
          <p:grpSpPr>
            <a:xfrm>
              <a:off x="1102925" y="1220289"/>
              <a:ext cx="895350" cy="642938"/>
              <a:chOff x="1102925" y="1220289"/>
              <a:chExt cx="895350" cy="642938"/>
            </a:xfrm>
          </p:grpSpPr>
          <p:pic>
            <p:nvPicPr>
              <p:cNvPr id="10" name="Рисунок 9"/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5" t="15892" r="2876" b="16998"/>
              <a:stretch/>
            </p:blipFill>
            <p:spPr>
              <a:xfrm>
                <a:off x="1102925" y="1220289"/>
                <a:ext cx="895350" cy="642938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7793" y="1628535"/>
                <a:ext cx="294373" cy="144243"/>
              </a:xfrm>
              <a:prstGeom prst="rect">
                <a:avLst/>
              </a:prstGeom>
            </p:spPr>
          </p:pic>
        </p:grpSp>
      </p:grpSp>
      <p:grpSp>
        <p:nvGrpSpPr>
          <p:cNvPr id="109" name="Группа 108"/>
          <p:cNvGrpSpPr/>
          <p:nvPr/>
        </p:nvGrpSpPr>
        <p:grpSpPr>
          <a:xfrm>
            <a:off x="3214296" y="1101330"/>
            <a:ext cx="2620896" cy="1551446"/>
            <a:chOff x="3214296" y="1101330"/>
            <a:chExt cx="2620896" cy="1551446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3308808" y="1101330"/>
              <a:ext cx="2526384" cy="1551446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214296" y="2044037"/>
              <a:ext cx="2517888" cy="430887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400" dirty="0" smtClean="0"/>
                <a:t>Персонифицированный учет оказанных услуг</a:t>
              </a: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9113" y="1220612"/>
              <a:ext cx="702456" cy="702456"/>
            </a:xfrm>
            <a:prstGeom prst="rect">
              <a:avLst/>
            </a:prstGeom>
          </p:spPr>
        </p:pic>
      </p:grpSp>
      <p:grpSp>
        <p:nvGrpSpPr>
          <p:cNvPr id="114" name="Группа 113"/>
          <p:cNvGrpSpPr/>
          <p:nvPr/>
        </p:nvGrpSpPr>
        <p:grpSpPr>
          <a:xfrm>
            <a:off x="6322477" y="1101330"/>
            <a:ext cx="2526384" cy="1551446"/>
            <a:chOff x="6322477" y="1101330"/>
            <a:chExt cx="2526384" cy="1551446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6322477" y="1101330"/>
              <a:ext cx="2526384" cy="1551446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0" name="Группа 109"/>
            <p:cNvGrpSpPr/>
            <p:nvPr/>
          </p:nvGrpSpPr>
          <p:grpSpPr>
            <a:xfrm>
              <a:off x="6330973" y="1249905"/>
              <a:ext cx="2517888" cy="1332390"/>
              <a:chOff x="6330973" y="1249905"/>
              <a:chExt cx="2517888" cy="1332390"/>
            </a:xfrm>
          </p:grpSpPr>
          <p:sp>
            <p:nvSpPr>
              <p:cNvPr id="72" name="TextBox 71"/>
              <p:cNvSpPr txBox="1"/>
              <p:nvPr/>
            </p:nvSpPr>
            <p:spPr>
              <a:xfrm>
                <a:off x="6330973" y="1935964"/>
                <a:ext cx="2517888" cy="646331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400" dirty="0" smtClean="0"/>
                  <a:t>Оптимизация планирования и расходования бюджетных средств</a:t>
                </a:r>
              </a:p>
            </p:txBody>
          </p:sp>
          <p:pic>
            <p:nvPicPr>
              <p:cNvPr id="17" name="Рисунок 16"/>
              <p:cNvPicPr>
                <a:picLocks noChangeAspect="1"/>
              </p:cNvPicPr>
              <p:nvPr/>
            </p:nvPicPr>
            <p:blipFill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79362" y="1249905"/>
                <a:ext cx="612613" cy="593376"/>
              </a:xfrm>
              <a:prstGeom prst="rect">
                <a:avLst/>
              </a:prstGeom>
            </p:spPr>
          </p:pic>
        </p:grpSp>
      </p:grpSp>
      <p:grpSp>
        <p:nvGrpSpPr>
          <p:cNvPr id="112" name="Группа 111"/>
          <p:cNvGrpSpPr/>
          <p:nvPr/>
        </p:nvGrpSpPr>
        <p:grpSpPr>
          <a:xfrm>
            <a:off x="1216736" y="3180187"/>
            <a:ext cx="2526384" cy="1551446"/>
            <a:chOff x="1216736" y="3180187"/>
            <a:chExt cx="2526384" cy="1551446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1216736" y="3180187"/>
              <a:ext cx="2526384" cy="1551446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225232" y="3996205"/>
              <a:ext cx="2517888" cy="646331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400" dirty="0" smtClean="0"/>
                <a:t>Сбор статистической и аналитической информации о предоставленных услугах</a:t>
              </a:r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1481" y="3333450"/>
              <a:ext cx="576894" cy="576894"/>
            </a:xfrm>
            <a:prstGeom prst="rect">
              <a:avLst/>
            </a:prstGeom>
          </p:spPr>
        </p:pic>
      </p:grpSp>
      <p:grpSp>
        <p:nvGrpSpPr>
          <p:cNvPr id="113" name="Группа 112"/>
          <p:cNvGrpSpPr/>
          <p:nvPr/>
        </p:nvGrpSpPr>
        <p:grpSpPr>
          <a:xfrm>
            <a:off x="5417504" y="3180187"/>
            <a:ext cx="2526384" cy="1551446"/>
            <a:chOff x="5417504" y="3180187"/>
            <a:chExt cx="2526384" cy="1551446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5417504" y="3180187"/>
              <a:ext cx="2526384" cy="1551446"/>
              <a:chOff x="315520" y="1101330"/>
              <a:chExt cx="2526384" cy="1551446"/>
            </a:xfrm>
          </p:grpSpPr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315520" y="1101330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315520" y="1932813"/>
                <a:ext cx="2474471" cy="646331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400" dirty="0" smtClean="0"/>
                  <a:t>Повышение прозрачности системы государственной социальной поддержки</a:t>
                </a:r>
              </a:p>
            </p:txBody>
          </p:sp>
        </p:grpSp>
        <p:grpSp>
          <p:nvGrpSpPr>
            <p:cNvPr id="108" name="Группа 107"/>
            <p:cNvGrpSpPr/>
            <p:nvPr/>
          </p:nvGrpSpPr>
          <p:grpSpPr>
            <a:xfrm>
              <a:off x="6385725" y="3294805"/>
              <a:ext cx="601071" cy="602247"/>
              <a:chOff x="6246466" y="3344403"/>
              <a:chExt cx="601071" cy="602247"/>
            </a:xfrm>
          </p:grpSpPr>
          <p:pic>
            <p:nvPicPr>
              <p:cNvPr id="107" name="Рисунок 106"/>
              <p:cNvPicPr>
                <a:picLocks noChangeAspect="1"/>
              </p:cNvPicPr>
              <p:nvPr/>
            </p:nvPicPr>
            <p:blipFill>
              <a:blip r:embed="rId8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46466" y="3344403"/>
                <a:ext cx="601071" cy="602247"/>
              </a:xfrm>
              <a:prstGeom prst="rect">
                <a:avLst/>
              </a:prstGeom>
            </p:spPr>
          </p:pic>
          <p:pic>
            <p:nvPicPr>
              <p:cNvPr id="105" name="Рисунок 104"/>
              <p:cNvPicPr>
                <a:picLocks noChangeAspect="1"/>
              </p:cNvPicPr>
              <p:nvPr/>
            </p:nvPicPr>
            <p:blipFill>
              <a:blip r:embed="rId9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58610" y="3496858"/>
                <a:ext cx="208485" cy="20848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312528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99" y="17938"/>
            <a:ext cx="8146800" cy="831600"/>
          </a:xfrm>
        </p:spPr>
        <p:txBody>
          <a:bodyPr>
            <a:normAutofit/>
          </a:bodyPr>
          <a:lstStyle/>
          <a:p>
            <a:r>
              <a:rPr lang="ru-RU" sz="2300" dirty="0" smtClean="0"/>
              <a:t>Участники типового проекта нефинансовых сервисов </a:t>
            </a:r>
            <a:endParaRPr lang="ru-RU" sz="2300" dirty="0"/>
          </a:p>
        </p:txBody>
      </p:sp>
      <p:sp>
        <p:nvSpPr>
          <p:cNvPr id="132" name="Овал 131"/>
          <p:cNvSpPr/>
          <p:nvPr/>
        </p:nvSpPr>
        <p:spPr>
          <a:xfrm>
            <a:off x="404199" y="1216058"/>
            <a:ext cx="8343875" cy="348330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  <a:alpha val="58000"/>
              </a:scheme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3" name="Группа 132"/>
          <p:cNvGrpSpPr/>
          <p:nvPr/>
        </p:nvGrpSpPr>
        <p:grpSpPr>
          <a:xfrm>
            <a:off x="3730525" y="782426"/>
            <a:ext cx="1468748" cy="1604375"/>
            <a:chOff x="5111839" y="651487"/>
            <a:chExt cx="2013368" cy="2234487"/>
          </a:xfrm>
        </p:grpSpPr>
        <p:pic>
          <p:nvPicPr>
            <p:cNvPr id="134" name="Рисунок 1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8012" y="651487"/>
              <a:ext cx="1081462" cy="1541082"/>
            </a:xfrm>
            <a:prstGeom prst="rect">
              <a:avLst/>
            </a:prstGeom>
          </p:spPr>
        </p:pic>
        <p:sp>
          <p:nvSpPr>
            <p:cNvPr id="135" name="TextBox 134"/>
            <p:cNvSpPr txBox="1"/>
            <p:nvPr/>
          </p:nvSpPr>
          <p:spPr>
            <a:xfrm>
              <a:off x="5111839" y="2285858"/>
              <a:ext cx="2013368" cy="600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/>
                <a:t>Поставщик</a:t>
              </a:r>
              <a:r>
                <a:rPr lang="ru-RU" sz="1100" b="1" dirty="0" smtClean="0"/>
                <a:t> </a:t>
              </a:r>
              <a:r>
                <a:rPr lang="ru-RU" sz="1100" dirty="0" smtClean="0"/>
                <a:t>технологии</a:t>
              </a:r>
              <a:endParaRPr lang="ru-RU" sz="1100" dirty="0"/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6040206" y="4632337"/>
            <a:ext cx="1001105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/>
              <a:t>Системные интеграторы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1823902" y="4626769"/>
            <a:ext cx="9534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/>
              <a:t>Оператор сервиса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8073299" y="3243222"/>
            <a:ext cx="1070701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1100" dirty="0"/>
              <a:t>Поставщики услуг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3616906" y="3648174"/>
            <a:ext cx="1721386" cy="343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/>
              <a:t>Держатель карты</a:t>
            </a:r>
            <a:endParaRPr lang="ru-RU" sz="1100" dirty="0"/>
          </a:p>
        </p:txBody>
      </p:sp>
      <p:pic>
        <p:nvPicPr>
          <p:cNvPr id="41" name="Picture 4" descr="https://d30y9cdsu7xlg0.cloudfront.net/png/213356-200.png"/>
          <p:cNvPicPr>
            <a:picLocks noChangeAspect="1" noChangeArrowheads="1"/>
          </p:cNvPicPr>
          <p:nvPr/>
        </p:nvPicPr>
        <p:blipFill>
          <a:blip r:embed="rId4" cstate="print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414" y="998032"/>
            <a:ext cx="765971" cy="712442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42" name="TextBox 41"/>
          <p:cNvSpPr txBox="1"/>
          <p:nvPr/>
        </p:nvSpPr>
        <p:spPr>
          <a:xfrm>
            <a:off x="1763906" y="1826136"/>
            <a:ext cx="12688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8">
              <a:defRPr/>
            </a:pPr>
            <a:r>
              <a:rPr lang="ru-RU" sz="1000" kern="0" dirty="0" smtClean="0">
                <a:solidFill>
                  <a:prstClr val="black"/>
                </a:solidFill>
              </a:rPr>
              <a:t>Банки-</a:t>
            </a:r>
            <a:r>
              <a:rPr lang="ru-RU" sz="1000" kern="0" dirty="0" err="1" smtClean="0">
                <a:solidFill>
                  <a:prstClr val="black"/>
                </a:solidFill>
              </a:rPr>
              <a:t>эквайреры</a:t>
            </a:r>
            <a:endParaRPr lang="ru-RU" sz="1000" kern="0" dirty="0" smtClean="0">
              <a:solidFill>
                <a:prstClr val="black"/>
              </a:solidFill>
            </a:endParaRPr>
          </a:p>
        </p:txBody>
      </p:sp>
      <p:pic>
        <p:nvPicPr>
          <p:cNvPr id="43" name="Picture 4" descr="https://d30y9cdsu7xlg0.cloudfront.net/png/213356-200.png"/>
          <p:cNvPicPr>
            <a:picLocks noChangeAspect="1" noChangeArrowheads="1"/>
          </p:cNvPicPr>
          <p:nvPr/>
        </p:nvPicPr>
        <p:blipFill>
          <a:blip r:embed="rId4" cstate="print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807" y="998032"/>
            <a:ext cx="765971" cy="712442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44" name="TextBox 43"/>
          <p:cNvSpPr txBox="1"/>
          <p:nvPr/>
        </p:nvSpPr>
        <p:spPr>
          <a:xfrm>
            <a:off x="5892299" y="1826136"/>
            <a:ext cx="12688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8">
              <a:defRPr/>
            </a:pPr>
            <a:r>
              <a:rPr lang="ru-RU" sz="1000" kern="0" dirty="0" smtClean="0">
                <a:solidFill>
                  <a:prstClr val="black"/>
                </a:solidFill>
              </a:rPr>
              <a:t>Банки-эмитенты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961" y="2577378"/>
            <a:ext cx="699258" cy="69925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766" y="2643255"/>
            <a:ext cx="1145921" cy="11459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443" y="1039646"/>
            <a:ext cx="352824" cy="3528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958" y="1000281"/>
            <a:ext cx="310233" cy="345303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073" y="4145994"/>
            <a:ext cx="553369" cy="55336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7" r="16037" b="15568"/>
          <a:stretch/>
        </p:blipFill>
        <p:spPr>
          <a:xfrm>
            <a:off x="2054920" y="3988585"/>
            <a:ext cx="565608" cy="66915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Picture 14" descr="https://d30y9cdsu7xlg0.cloudfront.net/png/138161-200.png"/>
          <p:cNvPicPr>
            <a:picLocks noChangeAspect="1" noChangeArrowheads="1"/>
          </p:cNvPicPr>
          <p:nvPr/>
        </p:nvPicPr>
        <p:blipFill>
          <a:blip r:embed="rId11" cstate="print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24" y="2353828"/>
            <a:ext cx="765971" cy="712442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33" name="TextBox 32"/>
          <p:cNvSpPr txBox="1"/>
          <p:nvPr/>
        </p:nvSpPr>
        <p:spPr>
          <a:xfrm>
            <a:off x="-96235" y="3012426"/>
            <a:ext cx="1317804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/>
              <a:t>Органы исполнительной власти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646" y="3169510"/>
            <a:ext cx="635405" cy="41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02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animBg="1"/>
      <p:bldP spid="147" grpId="0"/>
      <p:bldP spid="155" grpId="0" animBg="1"/>
      <p:bldP spid="42" grpId="0"/>
      <p:bldP spid="44" grpId="0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98" y="26100"/>
            <a:ext cx="8617338" cy="831600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Роли участников типового проекта внедрения нефинансовых сервисов</a:t>
            </a:r>
            <a:endParaRPr lang="ru-RU" sz="2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7524" y="937982"/>
            <a:ext cx="7950923" cy="709844"/>
          </a:xfrm>
          <a:prstGeom prst="roundRect">
            <a:avLst/>
          </a:prstGeom>
          <a:noFill/>
          <a:ln w="19050" cap="sq">
            <a:solidFill>
              <a:srgbClr val="3093CE"/>
            </a:solidFill>
            <a:prstDash val="sysDot"/>
            <a:rou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7524" y="1759716"/>
            <a:ext cx="7950923" cy="709844"/>
          </a:xfrm>
          <a:prstGeom prst="roundRect">
            <a:avLst/>
          </a:prstGeom>
          <a:noFill/>
          <a:ln w="19050" cap="sq">
            <a:solidFill>
              <a:srgbClr val="3093CE"/>
            </a:solidFill>
            <a:prstDash val="sysDot"/>
            <a:rou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7524" y="2586272"/>
            <a:ext cx="7950923" cy="709844"/>
          </a:xfrm>
          <a:prstGeom prst="roundRect">
            <a:avLst/>
          </a:prstGeom>
          <a:noFill/>
          <a:ln w="19050" cap="sq">
            <a:solidFill>
              <a:srgbClr val="3093CE"/>
            </a:solidFill>
            <a:prstDash val="sysDot"/>
            <a:rou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7524" y="3410417"/>
            <a:ext cx="7950923" cy="709844"/>
          </a:xfrm>
          <a:prstGeom prst="roundRect">
            <a:avLst/>
          </a:prstGeom>
          <a:noFill/>
          <a:ln w="19050" cap="sq">
            <a:solidFill>
              <a:srgbClr val="3093CE"/>
            </a:solidFill>
            <a:prstDash val="sysDot"/>
            <a:rou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7524" y="4234562"/>
            <a:ext cx="7950923" cy="709844"/>
          </a:xfrm>
          <a:prstGeom prst="roundRect">
            <a:avLst/>
          </a:prstGeom>
          <a:noFill/>
          <a:ln w="19050" cap="sq">
            <a:solidFill>
              <a:srgbClr val="3093CE"/>
            </a:solidFill>
            <a:prstDash val="sysDot"/>
            <a:rou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58524" y="1139015"/>
            <a:ext cx="1228157" cy="307777"/>
          </a:xfrm>
          <a:prstGeom prst="rect">
            <a:avLst/>
          </a:prstGeom>
        </p:spPr>
        <p:txBody>
          <a:bodyPr wrap="none" lIns="0" tIns="0" rIns="0" bIns="0" rtlCol="0" anchor="b" anchorCtr="0">
            <a:spAutoFit/>
          </a:bodyPr>
          <a:lstStyle/>
          <a:p>
            <a:r>
              <a:rPr lang="ru-RU" sz="2000" dirty="0" smtClean="0"/>
              <a:t>АО «НСПК»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8524" y="1963160"/>
            <a:ext cx="1483740" cy="307777"/>
          </a:xfrm>
          <a:prstGeom prst="rect">
            <a:avLst/>
          </a:prstGeom>
        </p:spPr>
        <p:txBody>
          <a:bodyPr wrap="none" lIns="0" tIns="0" rIns="0" bIns="0" rtlCol="0" anchor="b" anchorCtr="0">
            <a:spAutoFit/>
          </a:bodyPr>
          <a:lstStyle/>
          <a:p>
            <a:r>
              <a:rPr lang="ru-RU" sz="2000" dirty="0" smtClean="0"/>
              <a:t>Банк-эмитент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12988" y="2785685"/>
            <a:ext cx="2497479" cy="307777"/>
          </a:xfrm>
          <a:prstGeom prst="rect">
            <a:avLst/>
          </a:prstGeom>
        </p:spPr>
        <p:txBody>
          <a:bodyPr wrap="none" lIns="0" tIns="0" rIns="0" bIns="0" rtlCol="0" anchor="b" anchorCtr="0">
            <a:spAutoFit/>
          </a:bodyPr>
          <a:lstStyle/>
          <a:p>
            <a:r>
              <a:rPr lang="ru-RU" sz="2000" dirty="0" smtClean="0"/>
              <a:t>Системный интегратор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8524" y="4435595"/>
            <a:ext cx="1977657" cy="307777"/>
          </a:xfrm>
          <a:prstGeom prst="rect">
            <a:avLst/>
          </a:prstGeom>
        </p:spPr>
        <p:txBody>
          <a:bodyPr wrap="none" lIns="0" tIns="0" rIns="0" bIns="0" rtlCol="0" anchor="b" anchorCtr="0">
            <a:spAutoFit/>
          </a:bodyPr>
          <a:lstStyle/>
          <a:p>
            <a:r>
              <a:rPr lang="ru-RU" sz="2000" dirty="0" smtClean="0"/>
              <a:t>Оператор сервиса</a:t>
            </a:r>
          </a:p>
        </p:txBody>
      </p:sp>
      <p:pic>
        <p:nvPicPr>
          <p:cNvPr id="19" name="Picture 4" descr="https://d30y9cdsu7xlg0.cloudfront.net/png/213356-200.png"/>
          <p:cNvPicPr>
            <a:picLocks noChangeAspect="1" noChangeArrowheads="1"/>
          </p:cNvPicPr>
          <p:nvPr/>
        </p:nvPicPr>
        <p:blipFill>
          <a:blip r:embed="rId3" cstate="print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804" y="1798599"/>
            <a:ext cx="703484" cy="65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804" y="2633898"/>
            <a:ext cx="624586" cy="6245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771" y="4114857"/>
            <a:ext cx="945549" cy="94554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999809" y="1130291"/>
            <a:ext cx="3326313" cy="369332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ru-RU" sz="1200" dirty="0" smtClean="0"/>
              <a:t>Методологическая поддержка, </a:t>
            </a:r>
          </a:p>
          <a:p>
            <a:r>
              <a:rPr lang="ru-RU" sz="1200" dirty="0" smtClean="0"/>
              <a:t>технологии и консалтинг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99809" y="1983516"/>
            <a:ext cx="3326313" cy="369332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ru-RU" sz="1200" dirty="0" smtClean="0"/>
              <a:t>Эмиссия карт в рамках проекта, </a:t>
            </a:r>
          </a:p>
          <a:p>
            <a:r>
              <a:rPr lang="ru-RU" sz="1200" dirty="0" smtClean="0"/>
              <a:t>возможный инвестор</a:t>
            </a:r>
            <a:r>
              <a:rPr lang="en-US" sz="1200" dirty="0" smtClean="0"/>
              <a:t>*</a:t>
            </a:r>
            <a:endParaRPr lang="ru-RU" sz="12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4999809" y="2662574"/>
            <a:ext cx="3376223" cy="553998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ru-RU" sz="1200" dirty="0" err="1" smtClean="0"/>
              <a:t>Предпроектное</a:t>
            </a:r>
            <a:r>
              <a:rPr lang="ru-RU" sz="1200" dirty="0" smtClean="0"/>
              <a:t> обследование, подготовка проектной документации, формирование бюджета проекта, разработка и внедрение системы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99807" y="4374040"/>
            <a:ext cx="3326313" cy="369332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ru-RU" sz="1200" dirty="0" smtClean="0"/>
              <a:t>Эксплуатация системы (инфраструктура, программное и аппаратное обеспечение)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77" y="994561"/>
            <a:ext cx="454936" cy="59668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12988" y="3617710"/>
            <a:ext cx="1951432" cy="307777"/>
          </a:xfrm>
          <a:prstGeom prst="rect">
            <a:avLst/>
          </a:prstGeom>
        </p:spPr>
        <p:txBody>
          <a:bodyPr wrap="none" lIns="0" tIns="0" rIns="0" bIns="0" rtlCol="0" anchor="b" anchorCtr="0">
            <a:spAutoFit/>
          </a:bodyPr>
          <a:lstStyle/>
          <a:p>
            <a:r>
              <a:rPr lang="ru-RU" sz="2000" dirty="0" smtClean="0"/>
              <a:t>Поставщик услуги</a:t>
            </a:r>
          </a:p>
        </p:txBody>
      </p:sp>
      <p:pic>
        <p:nvPicPr>
          <p:cNvPr id="32" name="Picture 2" descr="https://d30y9cdsu7xlg0.cloudfront.net/png/123437-200.png"/>
          <p:cNvPicPr>
            <a:picLocks noChangeAspect="1" noChangeArrowheads="1"/>
          </p:cNvPicPr>
          <p:nvPr/>
        </p:nvPicPr>
        <p:blipFill>
          <a:blip r:embed="rId7" cstate="print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279" y="3466374"/>
            <a:ext cx="631464" cy="58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4999808" y="3587345"/>
            <a:ext cx="3326313" cy="369332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ru-RU" sz="1200" dirty="0" smtClean="0"/>
              <a:t>Формирование бизнес-требований к сценариям работы системы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6099" y="4989612"/>
            <a:ext cx="1843901" cy="153888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*</a:t>
            </a:r>
            <a:r>
              <a:rPr lang="ru-RU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опционально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743" y="1798598"/>
            <a:ext cx="316039" cy="31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15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23" grpId="0"/>
      <p:bldP spid="24" grpId="0"/>
      <p:bldP spid="26" grpId="0"/>
      <p:bldP spid="27" grpId="0"/>
      <p:bldP spid="31" grpId="0"/>
      <p:bldP spid="33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98" y="39864"/>
            <a:ext cx="8146800" cy="831600"/>
          </a:xfrm>
        </p:spPr>
        <p:txBody>
          <a:bodyPr>
            <a:normAutofit/>
          </a:bodyPr>
          <a:lstStyle/>
          <a:p>
            <a:r>
              <a:rPr lang="ru-RU" sz="2300" dirty="0" smtClean="0"/>
              <a:t>Преимущества реализации проектов на базе технологий НСПК</a:t>
            </a:r>
            <a:endParaRPr lang="ru-RU" sz="2300" dirty="0"/>
          </a:p>
        </p:txBody>
      </p:sp>
      <p:sp>
        <p:nvSpPr>
          <p:cNvPr id="6" name="TextBox 5"/>
          <p:cNvSpPr txBox="1"/>
          <p:nvPr/>
        </p:nvSpPr>
        <p:spPr>
          <a:xfrm>
            <a:off x="405724" y="809263"/>
            <a:ext cx="6919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Использование</a:t>
            </a:r>
            <a:r>
              <a:rPr lang="en-US" sz="1600" dirty="0" smtClean="0"/>
              <a:t> </a:t>
            </a:r>
            <a:r>
              <a:rPr lang="ru-RU" sz="1600" dirty="0" smtClean="0"/>
              <a:t>технологий НСПК в </a:t>
            </a:r>
            <a:r>
              <a:rPr lang="ru-RU" sz="1600" dirty="0"/>
              <a:t>рамках проекта по разработке нефинансовых сервисов предоставляет преимущества для всех участников проекта: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130642" y="1755904"/>
            <a:ext cx="2041065" cy="1315680"/>
            <a:chOff x="130642" y="1755904"/>
            <a:chExt cx="2041065" cy="1315680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130642" y="1818171"/>
              <a:ext cx="2041065" cy="1253413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3429" y="2680030"/>
              <a:ext cx="1828800" cy="369332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dirty="0" smtClean="0"/>
                <a:t>Совмещение приложений на одной карте</a:t>
              </a:r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611008" y="1755904"/>
              <a:ext cx="1089332" cy="1089332"/>
              <a:chOff x="611008" y="1793612"/>
              <a:chExt cx="1089332" cy="1089332"/>
            </a:xfrm>
          </p:grpSpPr>
          <p:pic>
            <p:nvPicPr>
              <p:cNvPr id="3" name="Рисунок 2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008" y="1793612"/>
                <a:ext cx="1089332" cy="1089332"/>
              </a:xfrm>
              <a:prstGeom prst="rect">
                <a:avLst/>
              </a:prstGeom>
            </p:spPr>
          </p:pic>
          <p:pic>
            <p:nvPicPr>
              <p:cNvPr id="4" name="Рисунок 3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0631" y="2294604"/>
                <a:ext cx="302514" cy="302514"/>
              </a:xfrm>
              <a:prstGeom prst="rect">
                <a:avLst/>
              </a:prstGeom>
            </p:spPr>
          </p:pic>
          <p:pic>
            <p:nvPicPr>
              <p:cNvPr id="31" name="Рисунок 30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4671" y="2324816"/>
                <a:ext cx="269402" cy="269402"/>
              </a:xfrm>
              <a:prstGeom prst="rect">
                <a:avLst/>
              </a:prstGeom>
            </p:spPr>
          </p:pic>
          <p:pic>
            <p:nvPicPr>
              <p:cNvPr id="35" name="Рисунок 34"/>
              <p:cNvPicPr>
                <a:picLocks noChangeAspect="1"/>
              </p:cNvPicPr>
              <p:nvPr/>
            </p:nvPicPr>
            <p:blipFill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098426" y="2371739"/>
                <a:ext cx="158806" cy="158806"/>
              </a:xfrm>
              <a:prstGeom prst="rect">
                <a:avLst/>
              </a:prstGeom>
            </p:spPr>
          </p:pic>
        </p:grpSp>
      </p:grpSp>
      <p:grpSp>
        <p:nvGrpSpPr>
          <p:cNvPr id="8" name="Группа 7"/>
          <p:cNvGrpSpPr/>
          <p:nvPr/>
        </p:nvGrpSpPr>
        <p:grpSpPr>
          <a:xfrm>
            <a:off x="2416546" y="1818540"/>
            <a:ext cx="2041065" cy="1253413"/>
            <a:chOff x="2416546" y="1818540"/>
            <a:chExt cx="2041065" cy="1253413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416546" y="1818540"/>
              <a:ext cx="2041065" cy="1253413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439797" y="2772363"/>
              <a:ext cx="2005113" cy="184666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dirty="0" smtClean="0"/>
                <a:t>Единый стандарт</a:t>
              </a:r>
            </a:p>
          </p:txBody>
        </p:sp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rgbClr val="0066F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4285" y="1924435"/>
              <a:ext cx="771110" cy="771110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130642" y="3574092"/>
            <a:ext cx="2041065" cy="1253413"/>
            <a:chOff x="4707973" y="1818171"/>
            <a:chExt cx="2041065" cy="1253413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707973" y="1818171"/>
              <a:ext cx="2041065" cy="1253413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879867" y="2670823"/>
              <a:ext cx="1828800" cy="369332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dirty="0" smtClean="0"/>
                <a:t>Использование текущей инфраструктуры</a:t>
              </a:r>
            </a:p>
          </p:txBody>
        </p:sp>
        <p:pic>
          <p:nvPicPr>
            <p:cNvPr id="38" name="Рисунок 37"/>
            <p:cNvPicPr>
              <a:picLocks noChangeAspect="1"/>
            </p:cNvPicPr>
            <p:nvPr/>
          </p:nvPicPr>
          <p:blipFill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1969" y="1924435"/>
              <a:ext cx="752272" cy="752270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6998905" y="1818171"/>
            <a:ext cx="2041065" cy="1253413"/>
            <a:chOff x="6998905" y="1818171"/>
            <a:chExt cx="2041065" cy="1253413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998905" y="1818171"/>
              <a:ext cx="2041065" cy="1253413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998905" y="2670823"/>
              <a:ext cx="2021571" cy="369332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dirty="0" smtClean="0"/>
                <a:t>Максимальная безопасность данных на карте</a:t>
              </a:r>
            </a:p>
          </p:txBody>
        </p:sp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2518" y="1924435"/>
              <a:ext cx="773838" cy="773838"/>
            </a:xfrm>
            <a:prstGeom prst="rect">
              <a:avLst/>
            </a:prstGeom>
          </p:spPr>
        </p:pic>
      </p:grpSp>
      <p:grpSp>
        <p:nvGrpSpPr>
          <p:cNvPr id="26" name="Группа 25"/>
          <p:cNvGrpSpPr/>
          <p:nvPr/>
        </p:nvGrpSpPr>
        <p:grpSpPr>
          <a:xfrm>
            <a:off x="2416546" y="3508093"/>
            <a:ext cx="2041065" cy="1319412"/>
            <a:chOff x="3512422" y="3444310"/>
            <a:chExt cx="2041065" cy="13194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512422" y="3510309"/>
              <a:ext cx="2041065" cy="1253413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617440" y="4373078"/>
              <a:ext cx="1828800" cy="369332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dirty="0" smtClean="0"/>
                <a:t>Гибкость реализации проектов</a:t>
              </a:r>
            </a:p>
          </p:txBody>
        </p:sp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584" y="3444310"/>
              <a:ext cx="1084512" cy="1084512"/>
            </a:xfrm>
            <a:prstGeom prst="rect">
              <a:avLst/>
            </a:prstGeom>
          </p:spPr>
        </p:pic>
      </p:grpSp>
      <p:grpSp>
        <p:nvGrpSpPr>
          <p:cNvPr id="27" name="Группа 26"/>
          <p:cNvGrpSpPr/>
          <p:nvPr/>
        </p:nvGrpSpPr>
        <p:grpSpPr>
          <a:xfrm>
            <a:off x="4699280" y="3574092"/>
            <a:ext cx="2041065" cy="1253413"/>
            <a:chOff x="5818384" y="3510308"/>
            <a:chExt cx="2041065" cy="1253413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5818384" y="3510308"/>
              <a:ext cx="2041065" cy="1253413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923402" y="4373078"/>
              <a:ext cx="1828800" cy="369332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dirty="0" smtClean="0"/>
                <a:t>Лицензионная и патентная чистота</a:t>
              </a: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1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6601" y="3637989"/>
              <a:ext cx="722402" cy="722402"/>
            </a:xfrm>
            <a:prstGeom prst="rect">
              <a:avLst/>
            </a:prstGeom>
          </p:spPr>
        </p:pic>
      </p:grpSp>
      <p:grpSp>
        <p:nvGrpSpPr>
          <p:cNvPr id="46" name="Группа 45"/>
          <p:cNvGrpSpPr/>
          <p:nvPr/>
        </p:nvGrpSpPr>
        <p:grpSpPr>
          <a:xfrm>
            <a:off x="4700787" y="1818540"/>
            <a:ext cx="2041065" cy="1253413"/>
            <a:chOff x="2416546" y="1818540"/>
            <a:chExt cx="2041065" cy="1253413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2416546" y="1818540"/>
              <a:ext cx="2041065" cy="1253413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428987" y="2670823"/>
              <a:ext cx="2005113" cy="369332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dirty="0" smtClean="0"/>
                <a:t>Комплексная поддержка проекта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5370510" y="1937838"/>
            <a:ext cx="690548" cy="717972"/>
            <a:chOff x="4942559" y="2037184"/>
            <a:chExt cx="690548" cy="717972"/>
          </a:xfrm>
        </p:grpSpPr>
        <p:pic>
          <p:nvPicPr>
            <p:cNvPr id="29" name="Рисунок 28"/>
            <p:cNvPicPr>
              <a:picLocks noChangeAspect="1"/>
            </p:cNvPicPr>
            <p:nvPr/>
          </p:nvPicPr>
          <p:blipFill rotWithShape="1">
            <a:blip r:embed="rId1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2158"/>
            <a:stretch/>
          </p:blipFill>
          <p:spPr>
            <a:xfrm>
              <a:off x="5030544" y="2037184"/>
              <a:ext cx="514579" cy="483076"/>
            </a:xfrm>
            <a:prstGeom prst="rect">
              <a:avLst/>
            </a:prstGeom>
          </p:spPr>
        </p:pic>
        <p:pic>
          <p:nvPicPr>
            <p:cNvPr id="50" name="Рисунок 49"/>
            <p:cNvPicPr>
              <a:picLocks noChangeAspect="1"/>
            </p:cNvPicPr>
            <p:nvPr/>
          </p:nvPicPr>
          <p:blipFill rotWithShape="1">
            <a:blip r:embed="rId1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17" b="65085"/>
            <a:stretch/>
          </p:blipFill>
          <p:spPr>
            <a:xfrm>
              <a:off x="4942559" y="2586489"/>
              <a:ext cx="690548" cy="168667"/>
            </a:xfrm>
            <a:prstGeom prst="rect">
              <a:avLst/>
            </a:prstGeom>
          </p:spPr>
        </p:pic>
      </p:grpSp>
      <p:sp>
        <p:nvSpPr>
          <p:cNvPr id="11" name="Прямоугольник 10"/>
          <p:cNvSpPr/>
          <p:nvPr/>
        </p:nvSpPr>
        <p:spPr>
          <a:xfrm>
            <a:off x="7946136" y="4096512"/>
            <a:ext cx="1197864" cy="10469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6998905" y="3574092"/>
            <a:ext cx="2041065" cy="1253413"/>
            <a:chOff x="5818384" y="3510308"/>
            <a:chExt cx="2041065" cy="1253413"/>
          </a:xfrm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5818384" y="3510308"/>
              <a:ext cx="2041065" cy="1253413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924516" y="4463889"/>
              <a:ext cx="1828800" cy="184666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200" dirty="0" smtClean="0"/>
                <a:t>Знак качества</a:t>
              </a:r>
            </a:p>
          </p:txBody>
        </p:sp>
      </p:grpSp>
      <p:pic>
        <p:nvPicPr>
          <p:cNvPr id="23" name="Рисунок 22"/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047" y="3673179"/>
            <a:ext cx="559286" cy="75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7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98" y="42429"/>
            <a:ext cx="8146800" cy="831600"/>
          </a:xfrm>
        </p:spPr>
        <p:txBody>
          <a:bodyPr>
            <a:normAutofit/>
          </a:bodyPr>
          <a:lstStyle/>
          <a:p>
            <a:r>
              <a:rPr lang="ru-RU" sz="2300" dirty="0"/>
              <a:t>Поддержка НСПК при реализации </a:t>
            </a:r>
            <a:r>
              <a:rPr lang="ru-RU" sz="2300" dirty="0" smtClean="0"/>
              <a:t>проектов</a:t>
            </a:r>
            <a:endParaRPr lang="ru-RU" sz="23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5125519" y="1247609"/>
            <a:ext cx="2314668" cy="1412852"/>
            <a:chOff x="5125519" y="1421345"/>
            <a:chExt cx="2314668" cy="1412852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5125519" y="1421345"/>
              <a:ext cx="2314668" cy="1412852"/>
              <a:chOff x="937451" y="1080704"/>
              <a:chExt cx="2541727" cy="1551446"/>
            </a:xfrm>
          </p:grpSpPr>
          <p:sp>
            <p:nvSpPr>
              <p:cNvPr id="44" name="Скругленный прямоугольник 43"/>
              <p:cNvSpPr/>
              <p:nvPr/>
            </p:nvSpPr>
            <p:spPr>
              <a:xfrm>
                <a:off x="952794" y="1080704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937451" y="1960517"/>
                <a:ext cx="2526384" cy="540749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600" dirty="0" smtClean="0"/>
                  <a:t>Технологический инструментарий</a:t>
                </a:r>
              </a:p>
            </p:txBody>
          </p:sp>
        </p:grpSp>
        <p:pic>
          <p:nvPicPr>
            <p:cNvPr id="22" name="Picture 2" descr="https://d30y9cdsu7xlg0.cloudfront.net/png/520978-200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1831" y="1505785"/>
              <a:ext cx="568074" cy="568074"/>
            </a:xfrm>
            <a:prstGeom prst="rect">
              <a:avLst/>
            </a:prstGeom>
            <a:noFill/>
          </p:spPr>
        </p:pic>
      </p:grpSp>
      <p:grpSp>
        <p:nvGrpSpPr>
          <p:cNvPr id="4" name="Группа 3"/>
          <p:cNvGrpSpPr/>
          <p:nvPr/>
        </p:nvGrpSpPr>
        <p:grpSpPr>
          <a:xfrm>
            <a:off x="1423543" y="1247608"/>
            <a:ext cx="2300696" cy="1412852"/>
            <a:chOff x="1423544" y="1421345"/>
            <a:chExt cx="2300696" cy="1412852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423544" y="1421345"/>
              <a:ext cx="2300696" cy="1412852"/>
              <a:chOff x="4653098" y="1080704"/>
              <a:chExt cx="2526384" cy="1551446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4653098" y="1080704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763550" y="1965487"/>
                <a:ext cx="2312633" cy="540749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600" dirty="0" smtClean="0"/>
                  <a:t>Методологическое сопровождение</a:t>
                </a:r>
              </a:p>
            </p:txBody>
          </p:sp>
        </p:grp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7614" y="1547135"/>
              <a:ext cx="512554" cy="512554"/>
            </a:xfrm>
            <a:prstGeom prst="rect">
              <a:avLst/>
            </a:prstGeom>
          </p:spPr>
        </p:pic>
      </p:grpSp>
      <p:grpSp>
        <p:nvGrpSpPr>
          <p:cNvPr id="3" name="Группа 2"/>
          <p:cNvGrpSpPr/>
          <p:nvPr/>
        </p:nvGrpSpPr>
        <p:grpSpPr>
          <a:xfrm>
            <a:off x="1423542" y="3139413"/>
            <a:ext cx="2300696" cy="1412852"/>
            <a:chOff x="3327250" y="3339051"/>
            <a:chExt cx="2300696" cy="1412852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3327250" y="3339051"/>
              <a:ext cx="2300696" cy="1412852"/>
              <a:chOff x="952794" y="3166021"/>
              <a:chExt cx="2526384" cy="1551446"/>
            </a:xfrm>
          </p:grpSpPr>
          <p:sp>
            <p:nvSpPr>
              <p:cNvPr id="48" name="Скругленный прямоугольник 47"/>
              <p:cNvSpPr/>
              <p:nvPr/>
            </p:nvSpPr>
            <p:spPr>
              <a:xfrm>
                <a:off x="952794" y="3166021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169146" y="4086947"/>
                <a:ext cx="2097671" cy="540749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600" dirty="0" smtClean="0"/>
                  <a:t>Консультационная поддержка</a:t>
                </a:r>
              </a:p>
            </p:txBody>
          </p:sp>
        </p:grp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8739" y="3520826"/>
              <a:ext cx="697717" cy="524651"/>
            </a:xfrm>
            <a:prstGeom prst="rect">
              <a:avLst/>
            </a:prstGeom>
          </p:spPr>
        </p:pic>
      </p:grpSp>
      <p:grpSp>
        <p:nvGrpSpPr>
          <p:cNvPr id="6" name="Группа 5"/>
          <p:cNvGrpSpPr/>
          <p:nvPr/>
        </p:nvGrpSpPr>
        <p:grpSpPr>
          <a:xfrm>
            <a:off x="5125519" y="3139413"/>
            <a:ext cx="2300696" cy="1412852"/>
            <a:chOff x="1423544" y="3206819"/>
            <a:chExt cx="2300696" cy="1412852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1423544" y="3206819"/>
              <a:ext cx="2300696" cy="1412852"/>
              <a:chOff x="952794" y="3166021"/>
              <a:chExt cx="2526384" cy="1551446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952794" y="3166021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036328" y="4077006"/>
                <a:ext cx="2339550" cy="540749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600" dirty="0" smtClean="0"/>
                  <a:t>Координация партнеров в рамках проекта</a:t>
                </a:r>
              </a:p>
            </p:txBody>
          </p:sp>
        </p:grp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3957" y="3317838"/>
              <a:ext cx="579865" cy="6691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80412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45989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xtLst/>
        </p:spPr>
      </p:pic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>
          <a:xfrm>
            <a:off x="6583680" y="4829175"/>
            <a:ext cx="2103120" cy="257175"/>
          </a:xfrm>
        </p:spPr>
        <p:txBody>
          <a:bodyPr/>
          <a:lstStyle/>
          <a:p>
            <a:pPr marL="25400"/>
            <a:fld id="{81D60167-4931-47E6-BA6A-407CBD079E4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marL="25400"/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с одним вырезанным скругленным углом 3"/>
          <p:cNvSpPr/>
          <p:nvPr/>
        </p:nvSpPr>
        <p:spPr>
          <a:xfrm flipH="1">
            <a:off x="-20319" y="2972665"/>
            <a:ext cx="9165918" cy="2251035"/>
          </a:xfrm>
          <a:custGeom>
            <a:avLst/>
            <a:gdLst>
              <a:gd name="connsiteX0" fmla="*/ 252854 w 9392920"/>
              <a:gd name="connsiteY0" fmla="*/ 0 h 2330450"/>
              <a:gd name="connsiteX1" fmla="*/ 9392920 w 9392920"/>
              <a:gd name="connsiteY1" fmla="*/ 0 h 2330450"/>
              <a:gd name="connsiteX2" fmla="*/ 9392920 w 9392920"/>
              <a:gd name="connsiteY2" fmla="*/ 0 h 2330450"/>
              <a:gd name="connsiteX3" fmla="*/ 9392920 w 9392920"/>
              <a:gd name="connsiteY3" fmla="*/ 2330450 h 2330450"/>
              <a:gd name="connsiteX4" fmla="*/ 0 w 9392920"/>
              <a:gd name="connsiteY4" fmla="*/ 2330450 h 2330450"/>
              <a:gd name="connsiteX5" fmla="*/ 0 w 9392920"/>
              <a:gd name="connsiteY5" fmla="*/ 252854 h 2330450"/>
              <a:gd name="connsiteX6" fmla="*/ 252854 w 9392920"/>
              <a:gd name="connsiteY6" fmla="*/ 0 h 2330450"/>
              <a:gd name="connsiteX0" fmla="*/ 96091 w 9403071"/>
              <a:gd name="connsiteY0" fmla="*/ 0 h 2330450"/>
              <a:gd name="connsiteX1" fmla="*/ 9403071 w 9403071"/>
              <a:gd name="connsiteY1" fmla="*/ 0 h 2330450"/>
              <a:gd name="connsiteX2" fmla="*/ 9403071 w 9403071"/>
              <a:gd name="connsiteY2" fmla="*/ 0 h 2330450"/>
              <a:gd name="connsiteX3" fmla="*/ 9403071 w 9403071"/>
              <a:gd name="connsiteY3" fmla="*/ 2330450 h 2330450"/>
              <a:gd name="connsiteX4" fmla="*/ 10151 w 9403071"/>
              <a:gd name="connsiteY4" fmla="*/ 2330450 h 2330450"/>
              <a:gd name="connsiteX5" fmla="*/ 10151 w 9403071"/>
              <a:gd name="connsiteY5" fmla="*/ 252854 h 2330450"/>
              <a:gd name="connsiteX6" fmla="*/ 96091 w 9403071"/>
              <a:gd name="connsiteY6" fmla="*/ 0 h 2330450"/>
              <a:gd name="connsiteX0" fmla="*/ 91930 w 9398910"/>
              <a:gd name="connsiteY0" fmla="*/ 68362 h 2398812"/>
              <a:gd name="connsiteX1" fmla="*/ 9398910 w 9398910"/>
              <a:gd name="connsiteY1" fmla="*/ 68362 h 2398812"/>
              <a:gd name="connsiteX2" fmla="*/ 9398910 w 9398910"/>
              <a:gd name="connsiteY2" fmla="*/ 68362 h 2398812"/>
              <a:gd name="connsiteX3" fmla="*/ 9398910 w 9398910"/>
              <a:gd name="connsiteY3" fmla="*/ 2398812 h 2398812"/>
              <a:gd name="connsiteX4" fmla="*/ 5990 w 9398910"/>
              <a:gd name="connsiteY4" fmla="*/ 2398812 h 2398812"/>
              <a:gd name="connsiteX5" fmla="*/ 13247 w 9398910"/>
              <a:gd name="connsiteY5" fmla="*/ 59959 h 2398812"/>
              <a:gd name="connsiteX6" fmla="*/ 91930 w 9398910"/>
              <a:gd name="connsiteY6" fmla="*/ 68362 h 2398812"/>
              <a:gd name="connsiteX0" fmla="*/ 91930 w 9398910"/>
              <a:gd name="connsiteY0" fmla="*/ 41481 h 2371931"/>
              <a:gd name="connsiteX1" fmla="*/ 9398910 w 9398910"/>
              <a:gd name="connsiteY1" fmla="*/ 41481 h 2371931"/>
              <a:gd name="connsiteX2" fmla="*/ 9398910 w 9398910"/>
              <a:gd name="connsiteY2" fmla="*/ 41481 h 2371931"/>
              <a:gd name="connsiteX3" fmla="*/ 9398910 w 9398910"/>
              <a:gd name="connsiteY3" fmla="*/ 2371931 h 2371931"/>
              <a:gd name="connsiteX4" fmla="*/ 5990 w 9398910"/>
              <a:gd name="connsiteY4" fmla="*/ 2371931 h 2371931"/>
              <a:gd name="connsiteX5" fmla="*/ 13247 w 9398910"/>
              <a:gd name="connsiteY5" fmla="*/ 70648 h 2371931"/>
              <a:gd name="connsiteX6" fmla="*/ 91930 w 9398910"/>
              <a:gd name="connsiteY6" fmla="*/ 41481 h 2371931"/>
              <a:gd name="connsiteX0" fmla="*/ 96203 w 9403183"/>
              <a:gd name="connsiteY0" fmla="*/ 51816 h 2382266"/>
              <a:gd name="connsiteX1" fmla="*/ 9403183 w 9403183"/>
              <a:gd name="connsiteY1" fmla="*/ 51816 h 2382266"/>
              <a:gd name="connsiteX2" fmla="*/ 9403183 w 9403183"/>
              <a:gd name="connsiteY2" fmla="*/ 51816 h 2382266"/>
              <a:gd name="connsiteX3" fmla="*/ 9403183 w 9403183"/>
              <a:gd name="connsiteY3" fmla="*/ 2382266 h 2382266"/>
              <a:gd name="connsiteX4" fmla="*/ 10263 w 9403183"/>
              <a:gd name="connsiteY4" fmla="*/ 2382266 h 2382266"/>
              <a:gd name="connsiteX5" fmla="*/ 10077 w 9403183"/>
              <a:gd name="connsiteY5" fmla="*/ 65955 h 2382266"/>
              <a:gd name="connsiteX6" fmla="*/ 96203 w 9403183"/>
              <a:gd name="connsiteY6" fmla="*/ 51816 h 2382266"/>
              <a:gd name="connsiteX0" fmla="*/ 63187 w 9452039"/>
              <a:gd name="connsiteY0" fmla="*/ 57207 h 2380142"/>
              <a:gd name="connsiteX1" fmla="*/ 9452039 w 9452039"/>
              <a:gd name="connsiteY1" fmla="*/ 49692 h 2380142"/>
              <a:gd name="connsiteX2" fmla="*/ 9452039 w 9452039"/>
              <a:gd name="connsiteY2" fmla="*/ 49692 h 2380142"/>
              <a:gd name="connsiteX3" fmla="*/ 9452039 w 9452039"/>
              <a:gd name="connsiteY3" fmla="*/ 2380142 h 2380142"/>
              <a:gd name="connsiteX4" fmla="*/ 59119 w 9452039"/>
              <a:gd name="connsiteY4" fmla="*/ 2380142 h 2380142"/>
              <a:gd name="connsiteX5" fmla="*/ 58933 w 9452039"/>
              <a:gd name="connsiteY5" fmla="*/ 63831 h 2380142"/>
              <a:gd name="connsiteX6" fmla="*/ 63187 w 9452039"/>
              <a:gd name="connsiteY6" fmla="*/ 57207 h 2380142"/>
              <a:gd name="connsiteX0" fmla="*/ 130897 w 9393219"/>
              <a:gd name="connsiteY0" fmla="*/ 51817 h 2382266"/>
              <a:gd name="connsiteX1" fmla="*/ 9393219 w 9393219"/>
              <a:gd name="connsiteY1" fmla="*/ 51816 h 2382266"/>
              <a:gd name="connsiteX2" fmla="*/ 9393219 w 9393219"/>
              <a:gd name="connsiteY2" fmla="*/ 51816 h 2382266"/>
              <a:gd name="connsiteX3" fmla="*/ 9393219 w 9393219"/>
              <a:gd name="connsiteY3" fmla="*/ 2382266 h 2382266"/>
              <a:gd name="connsiteX4" fmla="*/ 299 w 9393219"/>
              <a:gd name="connsiteY4" fmla="*/ 2382266 h 2382266"/>
              <a:gd name="connsiteX5" fmla="*/ 113 w 9393219"/>
              <a:gd name="connsiteY5" fmla="*/ 65955 h 2382266"/>
              <a:gd name="connsiteX6" fmla="*/ 130897 w 9393219"/>
              <a:gd name="connsiteY6" fmla="*/ 51817 h 2382266"/>
              <a:gd name="connsiteX0" fmla="*/ 138227 w 9400549"/>
              <a:gd name="connsiteY0" fmla="*/ 1 h 2330450"/>
              <a:gd name="connsiteX1" fmla="*/ 9400549 w 9400549"/>
              <a:gd name="connsiteY1" fmla="*/ 0 h 2330450"/>
              <a:gd name="connsiteX2" fmla="*/ 9400549 w 9400549"/>
              <a:gd name="connsiteY2" fmla="*/ 0 h 2330450"/>
              <a:gd name="connsiteX3" fmla="*/ 9400549 w 9400549"/>
              <a:gd name="connsiteY3" fmla="*/ 2330450 h 2330450"/>
              <a:gd name="connsiteX4" fmla="*/ 7629 w 9400549"/>
              <a:gd name="connsiteY4" fmla="*/ 2330450 h 2330450"/>
              <a:gd name="connsiteX5" fmla="*/ 0 w 9400549"/>
              <a:gd name="connsiteY5" fmla="*/ 141876 h 2330450"/>
              <a:gd name="connsiteX6" fmla="*/ 138227 w 9400549"/>
              <a:gd name="connsiteY6" fmla="*/ 1 h 2330450"/>
              <a:gd name="connsiteX0" fmla="*/ 138227 w 9400549"/>
              <a:gd name="connsiteY0" fmla="*/ 258 h 2330707"/>
              <a:gd name="connsiteX1" fmla="*/ 9400549 w 9400549"/>
              <a:gd name="connsiteY1" fmla="*/ 257 h 2330707"/>
              <a:gd name="connsiteX2" fmla="*/ 9400549 w 9400549"/>
              <a:gd name="connsiteY2" fmla="*/ 257 h 2330707"/>
              <a:gd name="connsiteX3" fmla="*/ 9400549 w 9400549"/>
              <a:gd name="connsiteY3" fmla="*/ 2330707 h 2330707"/>
              <a:gd name="connsiteX4" fmla="*/ 7629 w 9400549"/>
              <a:gd name="connsiteY4" fmla="*/ 2330707 h 2330707"/>
              <a:gd name="connsiteX5" fmla="*/ 0 w 9400549"/>
              <a:gd name="connsiteY5" fmla="*/ 142133 h 2330707"/>
              <a:gd name="connsiteX6" fmla="*/ 138227 w 9400549"/>
              <a:gd name="connsiteY6" fmla="*/ 258 h 2330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00549" h="2330707">
                <a:moveTo>
                  <a:pt x="138227" y="258"/>
                </a:moveTo>
                <a:lnTo>
                  <a:pt x="9400549" y="257"/>
                </a:lnTo>
                <a:lnTo>
                  <a:pt x="9400549" y="257"/>
                </a:lnTo>
                <a:lnTo>
                  <a:pt x="9400549" y="2330707"/>
                </a:lnTo>
                <a:lnTo>
                  <a:pt x="7629" y="2330707"/>
                </a:lnTo>
                <a:lnTo>
                  <a:pt x="0" y="142133"/>
                </a:lnTo>
                <a:cubicBezTo>
                  <a:pt x="0" y="-12543"/>
                  <a:pt x="-1420" y="258"/>
                  <a:pt x="138227" y="2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bIns="0"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3056153"/>
            <a:ext cx="8915400" cy="17850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2700" marR="5080" algn="ctr" defTabSz="914400"/>
            <a:r>
              <a:rPr lang="ru-RU" sz="3200" b="1" u="sng" spc="-90" dirty="0">
                <a:solidFill>
                  <a:srgbClr val="27A342"/>
                </a:solidFill>
                <a:cs typeface="Arial"/>
              </a:rPr>
              <a:t>Национальная Система Платежных Карт </a:t>
            </a:r>
            <a:endParaRPr lang="ru-RU" sz="3200" b="1" u="sng" spc="-90" dirty="0" smtClean="0">
              <a:solidFill>
                <a:srgbClr val="27A342"/>
              </a:solidFill>
              <a:cs typeface="Arial"/>
            </a:endParaRPr>
          </a:p>
          <a:p>
            <a:pPr marL="12700" marR="5080" algn="ctr" defTabSz="914400"/>
            <a:r>
              <a:rPr lang="ru-RU" sz="2800" spc="-90" dirty="0" smtClean="0">
                <a:solidFill>
                  <a:prstClr val="black"/>
                </a:solidFill>
                <a:cs typeface="Arial"/>
              </a:rPr>
              <a:t>государственный </a:t>
            </a:r>
            <a:r>
              <a:rPr lang="ru-RU" sz="2800" spc="-90" dirty="0">
                <a:solidFill>
                  <a:prstClr val="black"/>
                </a:solidFill>
                <a:cs typeface="Arial"/>
              </a:rPr>
              <a:t>проект национального масштаба </a:t>
            </a:r>
            <a:endParaRPr lang="ru-RU" sz="2800" spc="-90" dirty="0" smtClean="0">
              <a:solidFill>
                <a:prstClr val="black"/>
              </a:solidFill>
              <a:cs typeface="Arial"/>
            </a:endParaRPr>
          </a:p>
          <a:p>
            <a:pPr marL="12700" marR="5080" algn="ctr" defTabSz="914400"/>
            <a:r>
              <a:rPr lang="ru-RU" sz="2800" spc="-90" dirty="0" smtClean="0">
                <a:solidFill>
                  <a:prstClr val="black"/>
                </a:solidFill>
                <a:cs typeface="Arial"/>
              </a:rPr>
              <a:t>для </a:t>
            </a:r>
            <a:r>
              <a:rPr lang="ru-RU" sz="2800" spc="-90" dirty="0">
                <a:solidFill>
                  <a:prstClr val="black"/>
                </a:solidFill>
                <a:cs typeface="Arial"/>
              </a:rPr>
              <a:t>обеспечения суверенитета платёжного пространства России</a:t>
            </a:r>
          </a:p>
        </p:txBody>
      </p:sp>
    </p:spTree>
    <p:extLst>
      <p:ext uri="{BB962C8B-B14F-4D97-AF65-F5344CB8AC3E}">
        <p14:creationId xmlns:p14="http://schemas.microsoft.com/office/powerpoint/2010/main" val="4282801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3132750" y="1007807"/>
            <a:ext cx="2028858" cy="1245917"/>
            <a:chOff x="3132750" y="1257416"/>
            <a:chExt cx="2028858" cy="1245917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3132750" y="1257416"/>
              <a:ext cx="2028858" cy="1245917"/>
              <a:chOff x="4653099" y="1080704"/>
              <a:chExt cx="2526384" cy="1551446"/>
            </a:xfrm>
          </p:grpSpPr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4653099" y="1080704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4763550" y="1965487"/>
                <a:ext cx="2312633" cy="540749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600" dirty="0" smtClean="0"/>
                  <a:t>Методологическое сопровождение</a:t>
                </a:r>
              </a:p>
            </p:txBody>
          </p:sp>
        </p:grpSp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1181" y="1368343"/>
              <a:ext cx="451993" cy="451993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633913" y="3324483"/>
            <a:ext cx="2028858" cy="1245917"/>
            <a:chOff x="569905" y="3170822"/>
            <a:chExt cx="2028858" cy="1245917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569905" y="3170822"/>
              <a:ext cx="2028858" cy="1245917"/>
              <a:chOff x="4653098" y="1080704"/>
              <a:chExt cx="2526384" cy="1551446"/>
            </a:xfrm>
          </p:grpSpPr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4653098" y="1080704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4763549" y="2199635"/>
                <a:ext cx="2312632" cy="306600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600" dirty="0" smtClean="0"/>
                  <a:t>Бизнес-концепция</a:t>
                </a:r>
              </a:p>
            </p:txBody>
          </p:sp>
        </p:grpSp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5825" y="3286160"/>
              <a:ext cx="537018" cy="537018"/>
            </a:xfrm>
            <a:prstGeom prst="rect">
              <a:avLst/>
            </a:prstGeom>
          </p:spPr>
        </p:pic>
      </p:grpSp>
      <p:grpSp>
        <p:nvGrpSpPr>
          <p:cNvPr id="44" name="Группа 43"/>
          <p:cNvGrpSpPr/>
          <p:nvPr/>
        </p:nvGrpSpPr>
        <p:grpSpPr>
          <a:xfrm>
            <a:off x="3132750" y="3324483"/>
            <a:ext cx="2028858" cy="1245917"/>
            <a:chOff x="3068742" y="3553083"/>
            <a:chExt cx="2028858" cy="1245917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3068742" y="3553083"/>
              <a:ext cx="2028858" cy="1245917"/>
              <a:chOff x="4653098" y="1080704"/>
              <a:chExt cx="2526384" cy="1551446"/>
            </a:xfrm>
          </p:grpSpPr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4653098" y="1080704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763549" y="1893033"/>
                <a:ext cx="2312632" cy="613202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600" dirty="0" smtClean="0"/>
                  <a:t>Типовые модели взаимодействия</a:t>
                </a:r>
              </a:p>
            </p:txBody>
          </p:sp>
        </p:grpSp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716351" y="3628858"/>
              <a:ext cx="733636" cy="616144"/>
            </a:xfrm>
            <a:prstGeom prst="rect">
              <a:avLst/>
            </a:prstGeom>
          </p:spPr>
        </p:pic>
      </p:grp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404198" y="50594"/>
            <a:ext cx="8146800" cy="831600"/>
          </a:xfrm>
        </p:spPr>
        <p:txBody>
          <a:bodyPr>
            <a:normAutofit/>
          </a:bodyPr>
          <a:lstStyle/>
          <a:p>
            <a:r>
              <a:rPr lang="ru-RU" sz="2300" dirty="0"/>
              <a:t>НСПК. Методологическое </a:t>
            </a:r>
            <a:r>
              <a:rPr lang="ru-RU" sz="2300" dirty="0" smtClean="0"/>
              <a:t>сопровождение.</a:t>
            </a:r>
            <a:endParaRPr lang="ru-RU" sz="2300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5631587" y="3324482"/>
            <a:ext cx="2028858" cy="1245917"/>
            <a:chOff x="5567579" y="3553082"/>
            <a:chExt cx="2028858" cy="1245917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5567579" y="3553082"/>
              <a:ext cx="2028858" cy="1245917"/>
              <a:chOff x="4653098" y="1080704"/>
              <a:chExt cx="2526384" cy="1551446"/>
            </a:xfrm>
          </p:grpSpPr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4653098" y="1080704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763549" y="1893033"/>
                <a:ext cx="2312632" cy="613202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600" dirty="0" smtClean="0"/>
                  <a:t>Пользовательские сценарии</a:t>
                </a:r>
              </a:p>
            </p:txBody>
          </p:sp>
        </p:grpSp>
        <p:pic>
          <p:nvPicPr>
            <p:cNvPr id="41" name="Рисунок 40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3081" r="8660" b="6977"/>
            <a:stretch/>
          </p:blipFill>
          <p:spPr>
            <a:xfrm>
              <a:off x="6283572" y="3656039"/>
              <a:ext cx="596872" cy="561782"/>
            </a:xfrm>
            <a:prstGeom prst="rect">
              <a:avLst/>
            </a:prstGeom>
          </p:spPr>
        </p:pic>
      </p:grpSp>
      <p:cxnSp>
        <p:nvCxnSpPr>
          <p:cNvPr id="43" name="Прямая со стрелкой 42"/>
          <p:cNvCxnSpPr/>
          <p:nvPr/>
        </p:nvCxnSpPr>
        <p:spPr>
          <a:xfrm>
            <a:off x="4147179" y="2274733"/>
            <a:ext cx="0" cy="1049750"/>
          </a:xfrm>
          <a:prstGeom prst="straightConnector1">
            <a:avLst/>
          </a:prstGeom>
          <a:ln w="19050">
            <a:solidFill>
              <a:srgbClr val="0070C0"/>
            </a:solidFill>
            <a:prstDash val="solid"/>
            <a:headEnd type="oval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Соединительная линия уступом 45"/>
          <p:cNvCxnSpPr/>
          <p:nvPr/>
        </p:nvCxnSpPr>
        <p:spPr>
          <a:xfrm rot="5400000">
            <a:off x="2371097" y="1548401"/>
            <a:ext cx="1053328" cy="2498837"/>
          </a:xfrm>
          <a:prstGeom prst="bentConnector3">
            <a:avLst>
              <a:gd name="adj1" fmla="val 50000"/>
            </a:avLst>
          </a:prstGeom>
          <a:ln w="19050">
            <a:solidFill>
              <a:srgbClr val="0070C0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оединительная линия уступом 46"/>
          <p:cNvCxnSpPr/>
          <p:nvPr/>
        </p:nvCxnSpPr>
        <p:spPr>
          <a:xfrm rot="16200000" flipH="1">
            <a:off x="4869934" y="1548399"/>
            <a:ext cx="1053327" cy="2498837"/>
          </a:xfrm>
          <a:prstGeom prst="bentConnector3">
            <a:avLst>
              <a:gd name="adj1" fmla="val 50000"/>
            </a:avLst>
          </a:prstGeom>
          <a:ln w="19050">
            <a:solidFill>
              <a:srgbClr val="0070C0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99611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Группа 45"/>
          <p:cNvGrpSpPr/>
          <p:nvPr/>
        </p:nvGrpSpPr>
        <p:grpSpPr>
          <a:xfrm>
            <a:off x="3132751" y="1033402"/>
            <a:ext cx="2028858" cy="1245917"/>
            <a:chOff x="3132750" y="1257416"/>
            <a:chExt cx="2028858" cy="1245917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3132750" y="1257416"/>
              <a:ext cx="2028858" cy="1245917"/>
              <a:chOff x="4653098" y="1080704"/>
              <a:chExt cx="2526384" cy="1551446"/>
            </a:xfrm>
          </p:grpSpPr>
          <p:sp>
            <p:nvSpPr>
              <p:cNvPr id="49" name="Скругленный прямоугольник 48"/>
              <p:cNvSpPr/>
              <p:nvPr/>
            </p:nvSpPr>
            <p:spPr>
              <a:xfrm>
                <a:off x="4653098" y="1080704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3549" y="1949441"/>
                <a:ext cx="2312632" cy="613202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600" dirty="0" smtClean="0"/>
                  <a:t>Технологический инструментарий</a:t>
                </a:r>
              </a:p>
            </p:txBody>
          </p:sp>
        </p:grpSp>
        <p:pic>
          <p:nvPicPr>
            <p:cNvPr id="48" name="Picture 2" descr="https://d30y9cdsu7xlg0.cloudfront.net/png/520978-200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3807" y="1376587"/>
              <a:ext cx="461970" cy="461970"/>
            </a:xfrm>
            <a:prstGeom prst="rect">
              <a:avLst/>
            </a:prstGeom>
            <a:noFill/>
          </p:spPr>
        </p:pic>
      </p:grpSp>
      <p:sp>
        <p:nvSpPr>
          <p:cNvPr id="13" name="TextBox 12"/>
          <p:cNvSpPr txBox="1"/>
          <p:nvPr/>
        </p:nvSpPr>
        <p:spPr>
          <a:xfrm>
            <a:off x="5880464" y="3296619"/>
            <a:ext cx="65" cy="276999"/>
          </a:xfrm>
          <a:prstGeom prst="rect">
            <a:avLst/>
          </a:prstGeom>
        </p:spPr>
        <p:txBody>
          <a:bodyPr wrap="none" lIns="0" tIns="0" rIns="0" bIns="0" rtlCol="0" anchor="b" anchorCtr="0">
            <a:spAutoFit/>
          </a:bodyPr>
          <a:lstStyle/>
          <a:p>
            <a:endParaRPr lang="ru-RU" dirty="0" smtClean="0"/>
          </a:p>
        </p:txBody>
      </p:sp>
      <p:grpSp>
        <p:nvGrpSpPr>
          <p:cNvPr id="15" name="Группа 14"/>
          <p:cNvGrpSpPr/>
          <p:nvPr/>
        </p:nvGrpSpPr>
        <p:grpSpPr>
          <a:xfrm>
            <a:off x="633914" y="3332647"/>
            <a:ext cx="2028858" cy="1245917"/>
            <a:chOff x="4653099" y="1080704"/>
            <a:chExt cx="2526384" cy="155144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4653099" y="1080704"/>
              <a:ext cx="2526384" cy="1551446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63549" y="2003044"/>
              <a:ext cx="2312632" cy="574876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500" dirty="0" smtClean="0"/>
                <a:t>Технические спецификации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132751" y="3332647"/>
            <a:ext cx="2028858" cy="1245917"/>
            <a:chOff x="4653098" y="1080704"/>
            <a:chExt cx="2526384" cy="1551446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4653098" y="1080704"/>
              <a:ext cx="2526384" cy="1551446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763549" y="2000738"/>
              <a:ext cx="2312632" cy="574876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500" dirty="0" smtClean="0"/>
                <a:t>Примеры исходных кодов</a:t>
              </a:r>
            </a:p>
          </p:txBody>
        </p:sp>
      </p:grpSp>
      <p:sp>
        <p:nvSpPr>
          <p:cNvPr id="29" name="Заголовок 1"/>
          <p:cNvSpPr>
            <a:spLocks noGrp="1"/>
          </p:cNvSpPr>
          <p:nvPr>
            <p:ph type="title"/>
          </p:nvPr>
        </p:nvSpPr>
        <p:spPr>
          <a:xfrm>
            <a:off x="404198" y="66924"/>
            <a:ext cx="8146800" cy="831600"/>
          </a:xfrm>
        </p:spPr>
        <p:txBody>
          <a:bodyPr>
            <a:normAutofit/>
          </a:bodyPr>
          <a:lstStyle/>
          <a:p>
            <a:r>
              <a:rPr lang="ru-RU" sz="2300" dirty="0"/>
              <a:t>НСПК. </a:t>
            </a:r>
            <a:r>
              <a:rPr lang="ru-RU" sz="2300" dirty="0" smtClean="0"/>
              <a:t>Технологический инструментарий.</a:t>
            </a:r>
            <a:endParaRPr lang="ru-RU" sz="2300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5631588" y="3332646"/>
            <a:ext cx="2028858" cy="1245917"/>
            <a:chOff x="4653098" y="1080704"/>
            <a:chExt cx="2526384" cy="1551446"/>
          </a:xfrm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4653098" y="1080704"/>
              <a:ext cx="2526384" cy="1551446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653098" y="2000738"/>
              <a:ext cx="2526384" cy="574876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500" dirty="0" smtClean="0"/>
                <a:t>Модули для тестирования и отладки</a:t>
              </a:r>
            </a:p>
          </p:txBody>
        </p:sp>
      </p:grpSp>
      <p:cxnSp>
        <p:nvCxnSpPr>
          <p:cNvPr id="36" name="Прямая со стрелкой 35"/>
          <p:cNvCxnSpPr>
            <a:endCxn id="27" idx="0"/>
          </p:cNvCxnSpPr>
          <p:nvPr/>
        </p:nvCxnSpPr>
        <p:spPr>
          <a:xfrm>
            <a:off x="4147180" y="2282897"/>
            <a:ext cx="0" cy="1049750"/>
          </a:xfrm>
          <a:prstGeom prst="straightConnector1">
            <a:avLst/>
          </a:prstGeom>
          <a:ln w="19050">
            <a:solidFill>
              <a:srgbClr val="0070C0"/>
            </a:solidFill>
            <a:prstDash val="solid"/>
            <a:headEnd type="oval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068" y="3490326"/>
            <a:ext cx="598549" cy="465278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391" y="3490326"/>
            <a:ext cx="474873" cy="47487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811" y="3490326"/>
            <a:ext cx="538412" cy="479889"/>
          </a:xfrm>
          <a:prstGeom prst="rect">
            <a:avLst/>
          </a:prstGeom>
        </p:spPr>
      </p:pic>
      <p:cxnSp>
        <p:nvCxnSpPr>
          <p:cNvPr id="51" name="Соединительная линия уступом 50"/>
          <p:cNvCxnSpPr>
            <a:stCxn id="49" idx="2"/>
            <a:endCxn id="17" idx="0"/>
          </p:cNvCxnSpPr>
          <p:nvPr/>
        </p:nvCxnSpPr>
        <p:spPr>
          <a:xfrm rot="5400000">
            <a:off x="2371098" y="1556565"/>
            <a:ext cx="1053328" cy="2498837"/>
          </a:xfrm>
          <a:prstGeom prst="bentConnector3">
            <a:avLst>
              <a:gd name="adj1" fmla="val 50000"/>
            </a:avLst>
          </a:prstGeom>
          <a:ln w="19050">
            <a:solidFill>
              <a:srgbClr val="0070C0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Соединительная линия уступом 51"/>
          <p:cNvCxnSpPr>
            <a:stCxn id="49" idx="2"/>
            <a:endCxn id="33" idx="0"/>
          </p:cNvCxnSpPr>
          <p:nvPr/>
        </p:nvCxnSpPr>
        <p:spPr>
          <a:xfrm rot="16200000" flipH="1">
            <a:off x="4869935" y="1556563"/>
            <a:ext cx="1053327" cy="2498837"/>
          </a:xfrm>
          <a:prstGeom prst="bentConnector3">
            <a:avLst>
              <a:gd name="adj1" fmla="val 50000"/>
            </a:avLst>
          </a:prstGeom>
          <a:ln w="19050">
            <a:solidFill>
              <a:srgbClr val="0070C0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7807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98" y="75088"/>
            <a:ext cx="8146800" cy="831600"/>
          </a:xfrm>
        </p:spPr>
        <p:txBody>
          <a:bodyPr>
            <a:normAutofit/>
          </a:bodyPr>
          <a:lstStyle/>
          <a:p>
            <a:r>
              <a:rPr lang="ru-RU" sz="2300" dirty="0" smtClean="0"/>
              <a:t>Карта «Мир» - полностью отечественный продукт</a:t>
            </a:r>
            <a:endParaRPr lang="ru-RU" sz="2300" dirty="0"/>
          </a:p>
        </p:txBody>
      </p:sp>
      <p:sp>
        <p:nvSpPr>
          <p:cNvPr id="27" name="Rectangle 3"/>
          <p:cNvSpPr/>
          <p:nvPr/>
        </p:nvSpPr>
        <p:spPr>
          <a:xfrm rot="16200000">
            <a:off x="2502352" y="-1501774"/>
            <a:ext cx="4158350" cy="9143999"/>
          </a:xfrm>
          <a:prstGeom prst="rect">
            <a:avLst/>
          </a:prstGeom>
          <a:gradFill flip="none" rotWithShape="1">
            <a:gsLst>
              <a:gs pos="31000">
                <a:schemeClr val="tx1">
                  <a:alpha val="0"/>
                </a:schemeClr>
              </a:gs>
              <a:gs pos="77000">
                <a:schemeClr val="tx1">
                  <a:alpha val="67000"/>
                </a:schemeClr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04198" y="1225309"/>
            <a:ext cx="7581900" cy="553998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Карт слишком много!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1" r="7417" b="8449"/>
          <a:stretch/>
        </p:blipFill>
        <p:spPr>
          <a:xfrm>
            <a:off x="0" y="991050"/>
            <a:ext cx="9163050" cy="4158647"/>
          </a:xfrm>
          <a:prstGeom prst="rect">
            <a:avLst/>
          </a:prstGeom>
        </p:spPr>
      </p:pic>
      <p:sp>
        <p:nvSpPr>
          <p:cNvPr id="17" name="Rectangle 3"/>
          <p:cNvSpPr/>
          <p:nvPr/>
        </p:nvSpPr>
        <p:spPr>
          <a:xfrm rot="16200000">
            <a:off x="2486251" y="-1514249"/>
            <a:ext cx="4171500" cy="9143999"/>
          </a:xfrm>
          <a:prstGeom prst="rect">
            <a:avLst/>
          </a:prstGeom>
          <a:gradFill flip="none" rotWithShape="1">
            <a:gsLst>
              <a:gs pos="78000">
                <a:schemeClr val="tx1">
                  <a:alpha val="0"/>
                </a:schemeClr>
              </a:gs>
              <a:gs pos="98000">
                <a:schemeClr val="tx1">
                  <a:alpha val="67000"/>
                </a:scheme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3"/>
          <p:cNvSpPr/>
          <p:nvPr/>
        </p:nvSpPr>
        <p:spPr>
          <a:xfrm rot="16200000">
            <a:off x="2486251" y="-1495199"/>
            <a:ext cx="4171501" cy="9143999"/>
          </a:xfrm>
          <a:prstGeom prst="rect">
            <a:avLst/>
          </a:prstGeom>
          <a:gradFill flip="none" rotWithShape="1">
            <a:gsLst>
              <a:gs pos="52000">
                <a:schemeClr val="tx1">
                  <a:alpha val="0"/>
                </a:schemeClr>
              </a:gs>
              <a:gs pos="63000">
                <a:srgbClr val="000000">
                  <a:alpha val="43000"/>
                </a:srgbClr>
              </a:gs>
              <a:gs pos="80000">
                <a:schemeClr val="tx1">
                  <a:alpha val="66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70847" y="1257257"/>
            <a:ext cx="3009900" cy="3600986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Реализована </a:t>
            </a:r>
            <a:r>
              <a:rPr lang="ru-RU" b="1" dirty="0">
                <a:solidFill>
                  <a:schemeClr val="bg1"/>
                </a:solidFill>
              </a:rPr>
              <a:t>на базе отечественных </a:t>
            </a:r>
            <a:r>
              <a:rPr lang="ru-RU" b="1" dirty="0" smtClean="0">
                <a:solidFill>
                  <a:schemeClr val="bg1"/>
                </a:solidFill>
              </a:rPr>
              <a:t>технологий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Безопасная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Надежная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Независима от внешних факторов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Уже работает!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829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670560" y="2343159"/>
            <a:ext cx="5033933" cy="358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1D1D1B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defTabSz="685800">
              <a:lnSpc>
                <a:spcPts val="3000"/>
              </a:lnSpc>
            </a:pPr>
            <a:r>
              <a:rPr lang="ru-RU" sz="2300" dirty="0">
                <a:solidFill>
                  <a:srgbClr val="00B050"/>
                </a:solidFill>
              </a:rPr>
              <a:t>Два центра разработки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09600" y="819150"/>
            <a:ext cx="6545928" cy="49249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sz="2300" b="1" kern="0" dirty="0">
                <a:solidFill>
                  <a:srgbClr val="00B050"/>
                </a:solidFill>
                <a:latin typeface="Arial"/>
                <a:ea typeface="+mj-ea"/>
                <a:cs typeface="Arial"/>
              </a:rPr>
              <a:t>НСПК 1.0</a:t>
            </a:r>
          </a:p>
        </p:txBody>
      </p:sp>
      <p:sp>
        <p:nvSpPr>
          <p:cNvPr id="8" name="object 3"/>
          <p:cNvSpPr txBox="1"/>
          <p:nvPr/>
        </p:nvSpPr>
        <p:spPr>
          <a:xfrm>
            <a:off x="922368" y="2701987"/>
            <a:ext cx="3429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685800"/>
            <a: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  <a:t>Программное обеспечение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77831" y="1483217"/>
            <a:ext cx="5418168" cy="9677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1D1D1B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800">
              <a:lnSpc>
                <a:spcPts val="4000"/>
              </a:lnSpc>
            </a:pPr>
            <a:r>
              <a:rPr lang="ru-RU" sz="2300" kern="0" dirty="0">
                <a:solidFill>
                  <a:srgbClr val="00B050"/>
                </a:solidFill>
              </a:rPr>
              <a:t>Платежное </a:t>
            </a:r>
            <a:r>
              <a:rPr lang="ru-RU" sz="2300" kern="0" dirty="0" smtClean="0">
                <a:solidFill>
                  <a:srgbClr val="00B050"/>
                </a:solidFill>
              </a:rPr>
              <a:t>приложение </a:t>
            </a:r>
            <a:r>
              <a:rPr lang="en-US" sz="2300" kern="0" dirty="0" smtClean="0">
                <a:solidFill>
                  <a:srgbClr val="00B050"/>
                </a:solidFill>
              </a:rPr>
              <a:t>MIR </a:t>
            </a:r>
            <a:r>
              <a:rPr lang="en-US" sz="2300" kern="0" dirty="0">
                <a:solidFill>
                  <a:srgbClr val="00B050"/>
                </a:solidFill>
              </a:rPr>
              <a:t>1.1</a:t>
            </a:r>
          </a:p>
          <a:p>
            <a:pPr defTabSz="685800">
              <a:lnSpc>
                <a:spcPts val="4000"/>
              </a:lnSpc>
            </a:pPr>
            <a:r>
              <a:rPr lang="ru-RU" sz="2300" kern="0" dirty="0" smtClean="0">
                <a:solidFill>
                  <a:srgbClr val="00B050"/>
                </a:solidFill>
              </a:rPr>
              <a:t> </a:t>
            </a:r>
            <a:endParaRPr lang="ru-RU" sz="2300" kern="0" dirty="0">
              <a:solidFill>
                <a:srgbClr val="00B050"/>
              </a:solidFill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922368" y="1972252"/>
            <a:ext cx="4191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685800"/>
            <a:r>
              <a:rPr lang="ru-RU" sz="1600" b="1" dirty="0">
                <a:solidFill>
                  <a:prstClr val="black"/>
                </a:solidFill>
                <a:latin typeface="Arial"/>
                <a:cs typeface="Arial"/>
              </a:rPr>
              <a:t>Контактное</a:t>
            </a:r>
            <a:r>
              <a:rPr lang="ru-RU" sz="1600" b="1" dirty="0">
                <a:solidFill>
                  <a:prstClr val="white">
                    <a:lumMod val="75000"/>
                  </a:prstClr>
                </a:solidFill>
                <a:latin typeface="Arial"/>
                <a:cs typeface="Arial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Arial"/>
                <a:cs typeface="Arial"/>
              </a:rPr>
              <a:t>/ Бесконтактное / Мобильное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93071" y="3070754"/>
            <a:ext cx="7234894" cy="11541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1D1D1B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800">
              <a:lnSpc>
                <a:spcPts val="3000"/>
              </a:lnSpc>
            </a:pPr>
            <a:r>
              <a:rPr lang="ru-RU" sz="2300" dirty="0">
                <a:solidFill>
                  <a:srgbClr val="00B050"/>
                </a:solidFill>
              </a:rPr>
              <a:t>Собственная Инновационная </a:t>
            </a:r>
            <a:r>
              <a:rPr lang="ru-RU" sz="2300" kern="0" dirty="0">
                <a:solidFill>
                  <a:srgbClr val="00B050"/>
                </a:solidFill>
              </a:rPr>
              <a:t>лаборатория</a:t>
            </a:r>
          </a:p>
          <a:p>
            <a:pPr defTabSz="685800">
              <a:lnSpc>
                <a:spcPts val="3000"/>
              </a:lnSpc>
            </a:pPr>
            <a:endParaRPr lang="ru-RU" sz="2300" kern="0" dirty="0">
              <a:solidFill>
                <a:srgbClr val="FF0000"/>
              </a:solidFill>
            </a:endParaRPr>
          </a:p>
          <a:p>
            <a:pPr defTabSz="685800">
              <a:lnSpc>
                <a:spcPts val="3000"/>
              </a:lnSpc>
            </a:pPr>
            <a:r>
              <a:rPr lang="ru-RU" sz="2300" kern="0" dirty="0">
                <a:solidFill>
                  <a:srgbClr val="00B050"/>
                </a:solidFill>
              </a:rPr>
              <a:t>460 уникальных российских специалистов</a:t>
            </a:r>
          </a:p>
        </p:txBody>
      </p:sp>
      <p:sp>
        <p:nvSpPr>
          <p:cNvPr id="18" name="object 3"/>
          <p:cNvSpPr txBox="1"/>
          <p:nvPr/>
        </p:nvSpPr>
        <p:spPr>
          <a:xfrm>
            <a:off x="922368" y="1243991"/>
            <a:ext cx="3429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685800"/>
            <a: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  <a:t>Технологическая платформа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3"/>
          <p:cNvSpPr txBox="1"/>
          <p:nvPr/>
        </p:nvSpPr>
        <p:spPr>
          <a:xfrm>
            <a:off x="937594" y="3447540"/>
            <a:ext cx="699037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Передовые российские и международные технологии</a:t>
            </a:r>
          </a:p>
        </p:txBody>
      </p:sp>
      <p:sp>
        <p:nvSpPr>
          <p:cNvPr id="20" name="object 3"/>
          <p:cNvSpPr txBox="1"/>
          <p:nvPr/>
        </p:nvSpPr>
        <p:spPr>
          <a:xfrm>
            <a:off x="937594" y="4258783"/>
            <a:ext cx="699037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Опыт реализации национальных проектов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04198" y="34315"/>
            <a:ext cx="8146800" cy="83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148" rtl="0" eaLnBrk="1" latinLnBrk="0" hangingPunct="1">
              <a:spcBef>
                <a:spcPct val="0"/>
              </a:spcBef>
              <a:buNone/>
              <a:defRPr lang="ru-RU" sz="2000" b="1" kern="1200" baseline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sz="2300" dirty="0"/>
              <a:t>Использование российских технологий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7A20-4B9B-46C7-A44C-1700F43FBD9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51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92" y="763590"/>
            <a:ext cx="8070437" cy="4138842"/>
          </a:xfrm>
          <a:prstGeom prst="rect">
            <a:avLst/>
          </a:prstGeom>
        </p:spPr>
      </p:pic>
      <p:sp>
        <p:nvSpPr>
          <p:cNvPr id="3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20165" y="1989740"/>
            <a:ext cx="1447800" cy="1231900"/>
          </a:xfrm>
        </p:spPr>
        <p:txBody>
          <a:bodyPr>
            <a:noAutofit/>
          </a:bodyPr>
          <a:lstStyle/>
          <a:p>
            <a:pPr defTabSz="685800"/>
            <a:r>
              <a:rPr lang="ru-RU" sz="8000" b="1" kern="0" dirty="0">
                <a:solidFill>
                  <a:srgbClr val="00B050"/>
                </a:solidFill>
                <a:latin typeface="Arial"/>
                <a:ea typeface="+mj-ea"/>
                <a:cs typeface="Arial"/>
              </a:rPr>
              <a:t>16</a:t>
            </a:r>
          </a:p>
        </p:txBody>
      </p:sp>
      <p:sp>
        <p:nvSpPr>
          <p:cNvPr id="37" name="object 3"/>
          <p:cNvSpPr txBox="1"/>
          <p:nvPr/>
        </p:nvSpPr>
        <p:spPr>
          <a:xfrm>
            <a:off x="3823739" y="2959703"/>
            <a:ext cx="1752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685800"/>
            <a: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  <a:t>городов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8" name="Рукописный ввод 37"/>
              <p14:cNvContentPartPr/>
              <p14:nvPr/>
            </p14:nvContentPartPr>
            <p14:xfrm>
              <a:off x="3385889" y="2829197"/>
              <a:ext cx="319320" cy="189657"/>
            </p14:xfrm>
          </p:contentPart>
        </mc:Choice>
        <mc:Fallback xmlns="">
          <p:pic>
            <p:nvPicPr>
              <p:cNvPr id="38" name="Рукописный ввод 3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64649" y="2809727"/>
                <a:ext cx="361440" cy="229680"/>
              </a:xfrm>
              <a:prstGeom prst="rect">
                <a:avLst/>
              </a:prstGeom>
            </p:spPr>
          </p:pic>
        </mc:Fallback>
      </mc:AlternateContent>
      <p:sp>
        <p:nvSpPr>
          <p:cNvPr id="39" name="Заголовок 1"/>
          <p:cNvSpPr txBox="1">
            <a:spLocks/>
          </p:cNvSpPr>
          <p:nvPr/>
        </p:nvSpPr>
        <p:spPr>
          <a:xfrm>
            <a:off x="5570456" y="1966630"/>
            <a:ext cx="1722309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1D1D1B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800"/>
            <a:r>
              <a:rPr lang="ru-RU" sz="8000" kern="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40" name="object 3"/>
          <p:cNvSpPr txBox="1"/>
          <p:nvPr/>
        </p:nvSpPr>
        <p:spPr>
          <a:xfrm>
            <a:off x="5642682" y="3042120"/>
            <a:ext cx="1752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685800"/>
            <a: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  <a:t>ЦОД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1" name="Заголовок 1"/>
          <p:cNvSpPr txBox="1">
            <a:spLocks/>
          </p:cNvSpPr>
          <p:nvPr/>
        </p:nvSpPr>
        <p:spPr>
          <a:xfrm>
            <a:off x="6958180" y="2012172"/>
            <a:ext cx="1722309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1D1D1B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800"/>
            <a:r>
              <a:rPr lang="ru-RU" sz="7200" kern="0" dirty="0">
                <a:solidFill>
                  <a:srgbClr val="00B050"/>
                </a:solidFill>
              </a:rPr>
              <a:t>430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2" name="Рукописный ввод 41"/>
              <p14:cNvContentPartPr/>
              <p14:nvPr/>
            </p14:nvContentPartPr>
            <p14:xfrm rot="786902">
              <a:off x="6567246" y="2711366"/>
              <a:ext cx="319320" cy="189657"/>
            </p14:xfrm>
          </p:contentPart>
        </mc:Choice>
        <mc:Fallback xmlns="">
          <p:pic>
            <p:nvPicPr>
              <p:cNvPr id="42" name="Рукописный ввод 4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 rot="786902">
                <a:off x="6546006" y="2691896"/>
                <a:ext cx="361440" cy="229680"/>
              </a:xfrm>
              <a:prstGeom prst="rect">
                <a:avLst/>
              </a:prstGeom>
            </p:spPr>
          </p:pic>
        </mc:Fallback>
      </mc:AlternateContent>
      <p:sp>
        <p:nvSpPr>
          <p:cNvPr id="43" name="object 3"/>
          <p:cNvSpPr txBox="1"/>
          <p:nvPr/>
        </p:nvSpPr>
        <p:spPr>
          <a:xfrm>
            <a:off x="7150795" y="2981241"/>
            <a:ext cx="1752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685800"/>
            <a: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  <a:t>участников</a:t>
            </a:r>
            <a:endParaRPr sz="1600" b="1" dirty="0">
              <a:solidFill>
                <a:srgbClr val="1D1D1B"/>
              </a:solidFill>
              <a:latin typeface="Arial"/>
              <a:cs typeface="Arial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4" name="Рукописный ввод 43"/>
              <p14:cNvContentPartPr/>
              <p14:nvPr/>
            </p14:nvContentPartPr>
            <p14:xfrm rot="786902">
              <a:off x="5219232" y="2785916"/>
              <a:ext cx="319320" cy="189657"/>
            </p14:xfrm>
          </p:contentPart>
        </mc:Choice>
        <mc:Fallback xmlns="">
          <p:pic>
            <p:nvPicPr>
              <p:cNvPr id="44" name="Рукописный ввод 43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 rot="786902">
                <a:off x="5197992" y="2766482"/>
                <a:ext cx="361440" cy="229604"/>
              </a:xfrm>
              <a:prstGeom prst="rect">
                <a:avLst/>
              </a:prstGeom>
            </p:spPr>
          </p:pic>
        </mc:Fallback>
      </mc:AlternateContent>
      <p:sp>
        <p:nvSpPr>
          <p:cNvPr id="45" name="Заголовок 1"/>
          <p:cNvSpPr txBox="1">
            <a:spLocks/>
          </p:cNvSpPr>
          <p:nvPr/>
        </p:nvSpPr>
        <p:spPr>
          <a:xfrm>
            <a:off x="3687536" y="3207788"/>
            <a:ext cx="1821087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1D1D1B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800"/>
            <a:r>
              <a:rPr lang="ru-RU" sz="8000" kern="0" dirty="0">
                <a:solidFill>
                  <a:srgbClr val="00B050"/>
                </a:solidFill>
              </a:rPr>
              <a:t>121</a:t>
            </a:r>
          </a:p>
        </p:txBody>
      </p:sp>
      <p:sp>
        <p:nvSpPr>
          <p:cNvPr id="46" name="object 3"/>
          <p:cNvSpPr txBox="1"/>
          <p:nvPr/>
        </p:nvSpPr>
        <p:spPr>
          <a:xfrm>
            <a:off x="4071656" y="4246937"/>
            <a:ext cx="1752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685800"/>
            <a: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  <a:t>площадка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7" name="Рукописный ввод 46"/>
              <p14:cNvContentPartPr/>
              <p14:nvPr/>
            </p14:nvContentPartPr>
            <p14:xfrm rot="787942">
              <a:off x="3350845" y="4058389"/>
              <a:ext cx="319320" cy="189657"/>
            </p14:xfrm>
          </p:contentPart>
        </mc:Choice>
        <mc:Fallback xmlns="">
          <p:pic>
            <p:nvPicPr>
              <p:cNvPr id="47" name="Рукописный ввод 46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 rot="787942">
                <a:off x="3329629" y="4038919"/>
                <a:ext cx="361393" cy="229680"/>
              </a:xfrm>
              <a:prstGeom prst="rect">
                <a:avLst/>
              </a:prstGeom>
            </p:spPr>
          </p:pic>
        </mc:Fallback>
      </mc:AlternateContent>
      <p:sp>
        <p:nvSpPr>
          <p:cNvPr id="48" name="Заголовок 1"/>
          <p:cNvSpPr txBox="1">
            <a:spLocks/>
          </p:cNvSpPr>
          <p:nvPr/>
        </p:nvSpPr>
        <p:spPr>
          <a:xfrm>
            <a:off x="6847454" y="3198215"/>
            <a:ext cx="1821087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1D1D1B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800"/>
            <a:r>
              <a:rPr lang="ru-RU" sz="7200" kern="0" dirty="0">
                <a:solidFill>
                  <a:srgbClr val="00B050"/>
                </a:solidFill>
              </a:rPr>
              <a:t>283</a:t>
            </a:r>
          </a:p>
        </p:txBody>
      </p:sp>
      <p:sp>
        <p:nvSpPr>
          <p:cNvPr id="49" name="object 3"/>
          <p:cNvSpPr txBox="1"/>
          <p:nvPr/>
        </p:nvSpPr>
        <p:spPr>
          <a:xfrm>
            <a:off x="6903919" y="4189023"/>
            <a:ext cx="17526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685800"/>
            <a:r>
              <a:rPr lang="ru-RU" sz="1600" b="1" dirty="0" smtClean="0">
                <a:solidFill>
                  <a:srgbClr val="1D1D1B"/>
                </a:solidFill>
                <a:latin typeface="Arial"/>
                <a:cs typeface="Arial"/>
              </a:rPr>
              <a:t>канала</a:t>
            </a:r>
            <a:r>
              <a:rPr lang="ru-RU" sz="1600" b="1" dirty="0" smtClean="0">
                <a:solidFill>
                  <a:prstClr val="white"/>
                </a:solidFill>
                <a:latin typeface="Arial"/>
                <a:cs typeface="Arial"/>
              </a:rPr>
              <a:t> </a:t>
            </a:r>
            <a: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  <a:t>связи</a:t>
            </a:r>
            <a:endParaRPr sz="1600" b="1" dirty="0">
              <a:solidFill>
                <a:srgbClr val="1D1D1B"/>
              </a:solidFill>
              <a:latin typeface="Arial"/>
              <a:cs typeface="Arial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50" name="Рукописный ввод 49"/>
              <p14:cNvContentPartPr/>
              <p14:nvPr/>
            </p14:nvContentPartPr>
            <p14:xfrm rot="495447">
              <a:off x="5901803" y="3863984"/>
              <a:ext cx="319320" cy="189657"/>
            </p14:xfrm>
          </p:contentPart>
        </mc:Choice>
        <mc:Fallback xmlns="">
          <p:pic>
            <p:nvPicPr>
              <p:cNvPr id="50" name="Рукописный ввод 49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 rot="495447">
                <a:off x="5880563" y="3844514"/>
                <a:ext cx="361440" cy="229680"/>
              </a:xfrm>
              <a:prstGeom prst="rect">
                <a:avLst/>
              </a:prstGeom>
            </p:spPr>
          </p:pic>
        </mc:Fallback>
      </mc:AlternateContent>
      <p:sp>
        <p:nvSpPr>
          <p:cNvPr id="51" name="Заголовок 1"/>
          <p:cNvSpPr txBox="1">
            <a:spLocks/>
          </p:cNvSpPr>
          <p:nvPr/>
        </p:nvSpPr>
        <p:spPr>
          <a:xfrm>
            <a:off x="3733447" y="910331"/>
            <a:ext cx="3406685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1D1D1B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685800"/>
            <a:r>
              <a:rPr lang="ru-RU" sz="7200" kern="0" dirty="0">
                <a:solidFill>
                  <a:srgbClr val="00B050"/>
                </a:solidFill>
              </a:rPr>
              <a:t>25млн</a:t>
            </a:r>
          </a:p>
        </p:txBody>
      </p:sp>
      <p:sp>
        <p:nvSpPr>
          <p:cNvPr id="52" name="object 3"/>
          <p:cNvSpPr txBox="1"/>
          <p:nvPr/>
        </p:nvSpPr>
        <p:spPr>
          <a:xfrm>
            <a:off x="4244065" y="1801538"/>
            <a:ext cx="25908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685800"/>
            <a: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  <a:t>транзакций в день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53" name="Рукописный ввод 52"/>
              <p14:cNvContentPartPr/>
              <p14:nvPr/>
            </p14:nvContentPartPr>
            <p14:xfrm rot="484215">
              <a:off x="3266127" y="1699007"/>
              <a:ext cx="319320" cy="189657"/>
            </p14:xfrm>
          </p:contentPart>
        </mc:Choice>
        <mc:Fallback xmlns="">
          <p:pic>
            <p:nvPicPr>
              <p:cNvPr id="53" name="Рукописный ввод 52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 rot="484215">
                <a:off x="3244887" y="1679573"/>
                <a:ext cx="361440" cy="229604"/>
              </a:xfrm>
              <a:prstGeom prst="rect">
                <a:avLst/>
              </a:prstGeom>
            </p:spPr>
          </p:pic>
        </mc:Fallback>
      </mc:AlternateContent>
      <p:sp>
        <p:nvSpPr>
          <p:cNvPr id="54" name="object 3"/>
          <p:cNvSpPr txBox="1"/>
          <p:nvPr/>
        </p:nvSpPr>
        <p:spPr>
          <a:xfrm>
            <a:off x="663485" y="1145070"/>
            <a:ext cx="2431091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685800">
              <a:lnSpc>
                <a:spcPts val="2400"/>
              </a:lnSpc>
            </a:pPr>
            <a: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  <a:t>Обслуживается 430 Банков-Участников</a:t>
            </a:r>
            <a:b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</a:br>
            <a:r>
              <a:rPr lang="ru-RU" sz="1600" b="1" dirty="0" smtClean="0">
                <a:solidFill>
                  <a:srgbClr val="1D1D1B"/>
                </a:solidFill>
                <a:latin typeface="Arial"/>
                <a:cs typeface="Arial"/>
              </a:rPr>
              <a:t>работающих </a:t>
            </a:r>
            <a:r>
              <a:rPr lang="ru-RU" sz="1600" b="1" dirty="0">
                <a:solidFill>
                  <a:srgbClr val="1D1D1B"/>
                </a:solidFill>
                <a:latin typeface="Arial"/>
                <a:cs typeface="Arial"/>
              </a:rPr>
              <a:t>в</a:t>
            </a:r>
            <a:endParaRPr lang="ru-RU"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63485" y="2090305"/>
            <a:ext cx="147187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defTabSz="685800">
              <a:lnSpc>
                <a:spcPts val="3000"/>
              </a:lnSpc>
            </a:pPr>
            <a:r>
              <a:rPr lang="ru-RU" sz="3200" b="1" dirty="0">
                <a:solidFill>
                  <a:srgbClr val="00B050"/>
                </a:solidFill>
                <a:latin typeface="Arial"/>
                <a:cs typeface="Arial"/>
              </a:rPr>
              <a:t>6 МПС</a:t>
            </a:r>
          </a:p>
        </p:txBody>
      </p:sp>
      <p:sp>
        <p:nvSpPr>
          <p:cNvPr id="56" name="Текст 5"/>
          <p:cNvSpPr txBox="1">
            <a:spLocks/>
          </p:cNvSpPr>
          <p:nvPr/>
        </p:nvSpPr>
        <p:spPr>
          <a:xfrm>
            <a:off x="654255" y="2582183"/>
            <a:ext cx="3315944" cy="1343821"/>
          </a:xfrm>
          <a:prstGeom prst="rect">
            <a:avLst/>
          </a:prstGeom>
        </p:spPr>
        <p:txBody>
          <a:bodyPr numCol="1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2796">
              <a:spcBef>
                <a:spcPts val="300"/>
              </a:spcBef>
              <a:buClr>
                <a:srgbClr val="3DA536"/>
              </a:buClr>
            </a:pPr>
            <a:r>
              <a:rPr lang="ru-RU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Авторизация</a:t>
            </a:r>
          </a:p>
          <a:p>
            <a:pPr marL="171446" indent="-172796">
              <a:spcBef>
                <a:spcPts val="300"/>
              </a:spcBef>
              <a:buClr>
                <a:srgbClr val="3DA536"/>
              </a:buClr>
            </a:pPr>
            <a:r>
              <a:rPr lang="ru-RU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Клиринг и расчеты</a:t>
            </a:r>
            <a:br>
              <a:rPr lang="ru-RU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через ЦБ РФ</a:t>
            </a:r>
          </a:p>
          <a:p>
            <a:pPr marL="171446" indent="-172796">
              <a:spcBef>
                <a:spcPts val="300"/>
              </a:spcBef>
              <a:buClr>
                <a:srgbClr val="3DA536"/>
              </a:buClr>
            </a:pPr>
            <a:r>
              <a:rPr lang="ru-RU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Защищенный ЭДО</a:t>
            </a:r>
          </a:p>
          <a:p>
            <a:pPr marL="171446" indent="-172796">
              <a:spcBef>
                <a:spcPts val="300"/>
              </a:spcBef>
              <a:buClr>
                <a:srgbClr val="3DA536"/>
              </a:buClr>
            </a:pPr>
            <a:r>
              <a:rPr lang="ru-RU" sz="1800" b="1" dirty="0" err="1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Биллинг</a:t>
            </a:r>
            <a:endParaRPr lang="ru-RU" sz="1800" b="1" dirty="0">
              <a:solidFill>
                <a:prstClr val="black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171446" indent="-172796">
              <a:spcBef>
                <a:spcPts val="300"/>
              </a:spcBef>
              <a:buClr>
                <a:srgbClr val="3DA536"/>
              </a:buClr>
            </a:pPr>
            <a:r>
              <a:rPr lang="en-US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FR</a:t>
            </a:r>
            <a:r>
              <a:rPr lang="ru-RU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</a:t>
            </a:r>
            <a:r>
              <a:rPr lang="en-US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UD </a:t>
            </a:r>
            <a:r>
              <a:rPr lang="ru-RU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мониторинг</a:t>
            </a:r>
          </a:p>
          <a:p>
            <a:pPr marL="171446" indent="-172796">
              <a:spcBef>
                <a:spcPts val="300"/>
              </a:spcBef>
              <a:buClr>
                <a:srgbClr val="3DA536"/>
              </a:buClr>
            </a:pPr>
            <a:r>
              <a:rPr lang="ru-RU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Диспуты</a:t>
            </a:r>
          </a:p>
          <a:p>
            <a:pPr marL="0" indent="0">
              <a:spcBef>
                <a:spcPts val="300"/>
              </a:spcBef>
              <a:buClr>
                <a:srgbClr val="3DA536"/>
              </a:buClr>
              <a:buFont typeface="Arial"/>
              <a:buNone/>
            </a:pPr>
            <a:r>
              <a:rPr lang="ru-RU" sz="1800" b="1" dirty="0">
                <a:solidFill>
                  <a:prstClr val="blac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endParaRPr lang="nb-NO" sz="1800" b="1" dirty="0">
              <a:solidFill>
                <a:prstClr val="black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Clr>
                <a:srgbClr val="3DA536"/>
              </a:buClr>
            </a:pPr>
            <a:endParaRPr lang="ru-RU" sz="18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7" name="Рукописный ввод 26"/>
              <p14:cNvContentPartPr/>
              <p14:nvPr/>
            </p14:nvContentPartPr>
            <p14:xfrm rot="495447">
              <a:off x="6054203" y="4016384"/>
              <a:ext cx="319320" cy="189657"/>
            </p14:xfrm>
          </p:contentPart>
        </mc:Choice>
        <mc:Fallback xmlns="">
          <p:pic>
            <p:nvPicPr>
              <p:cNvPr id="27" name="Рукописный ввод 26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 rot="495447">
                <a:off x="6032963" y="3996876"/>
                <a:ext cx="361440" cy="229756"/>
              </a:xfrm>
              <a:prstGeom prst="rect">
                <a:avLst/>
              </a:prstGeom>
            </p:spPr>
          </p:pic>
        </mc:Fallback>
      </mc:AlternateContent>
      <p:sp>
        <p:nvSpPr>
          <p:cNvPr id="28" name="Заголовок 1"/>
          <p:cNvSpPr txBox="1">
            <a:spLocks/>
          </p:cNvSpPr>
          <p:nvPr/>
        </p:nvSpPr>
        <p:spPr>
          <a:xfrm>
            <a:off x="404198" y="6557"/>
            <a:ext cx="8146800" cy="83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148" rtl="0" eaLnBrk="1" latinLnBrk="0" hangingPunct="1">
              <a:spcBef>
                <a:spcPct val="0"/>
              </a:spcBef>
              <a:buNone/>
              <a:defRPr lang="ru-RU" sz="2000" b="1" kern="1200" baseline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sz="2300" dirty="0" smtClean="0"/>
              <a:t>НСПК сегодня</a:t>
            </a:r>
            <a:endParaRPr lang="ru-RU" sz="23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037213" y="2542315"/>
            <a:ext cx="457240" cy="317019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035533" y="3833814"/>
            <a:ext cx="457240" cy="3170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10223" y="2445400"/>
            <a:ext cx="512108" cy="4084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266709" y="2387187"/>
            <a:ext cx="512108" cy="408467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73708" y="3648155"/>
            <a:ext cx="512108" cy="40846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7A20-4B9B-46C7-A44C-1700F43FBD9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813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bject 2"/>
          <p:cNvSpPr txBox="1">
            <a:spLocks/>
          </p:cNvSpPr>
          <p:nvPr/>
        </p:nvSpPr>
        <p:spPr>
          <a:xfrm>
            <a:off x="467696" y="1630415"/>
            <a:ext cx="827423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 defTabSz="914400"/>
            <a:r>
              <a:rPr lang="ru-RU" sz="4800" b="1" kern="0" spc="-15" dirty="0" smtClean="0">
                <a:solidFill>
                  <a:srgbClr val="0070C0"/>
                </a:solidFill>
                <a:cs typeface="Arial" panose="020B0604020202020204" pitchFamily="34" charset="0"/>
              </a:rPr>
              <a:t>94</a:t>
            </a:r>
            <a:endParaRPr lang="ru-RU" sz="4800" b="1" kern="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432452" y="2721452"/>
            <a:ext cx="3535123" cy="0"/>
          </a:xfrm>
          <a:prstGeom prst="line">
            <a:avLst/>
          </a:prstGeom>
          <a:ln w="63500" cmpd="thickThin">
            <a:solidFill>
              <a:srgbClr val="24A2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4558264" y="2721452"/>
            <a:ext cx="4128535" cy="0"/>
          </a:xfrm>
          <a:prstGeom prst="line">
            <a:avLst/>
          </a:prstGeom>
          <a:ln w="63500" cmpd="thickThin">
            <a:solidFill>
              <a:srgbClr val="24A2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bject 2"/>
          <p:cNvSpPr txBox="1">
            <a:spLocks/>
          </p:cNvSpPr>
          <p:nvPr/>
        </p:nvSpPr>
        <p:spPr>
          <a:xfrm>
            <a:off x="1225275" y="3777545"/>
            <a:ext cx="2197561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defTabSz="914400"/>
            <a:r>
              <a:rPr lang="ru-RU" sz="4200" b="1" kern="0" spc="-300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171 008</a:t>
            </a:r>
            <a:endParaRPr lang="ru-RU" sz="4200" b="1" kern="0" spc="-300" dirty="0">
              <a:solidFill>
                <a:srgbClr val="24A23F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68" name="object 15"/>
          <p:cNvSpPr txBox="1"/>
          <p:nvPr/>
        </p:nvSpPr>
        <p:spPr>
          <a:xfrm>
            <a:off x="2898077" y="4097797"/>
            <a:ext cx="2133600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914400"/>
            <a:r>
              <a:rPr lang="ru-RU" sz="1300" dirty="0">
                <a:solidFill>
                  <a:prstClr val="black"/>
                </a:solidFill>
                <a:cs typeface="Arial" panose="020B0604020202020204" pitchFamily="34" charset="0"/>
              </a:rPr>
              <a:t>принимают карты</a:t>
            </a:r>
          </a:p>
          <a:p>
            <a:pPr defTabSz="914400"/>
            <a:r>
              <a:rPr lang="ru-RU" sz="1300" dirty="0">
                <a:solidFill>
                  <a:prstClr val="black"/>
                </a:solidFill>
                <a:cs typeface="Arial" panose="020B0604020202020204" pitchFamily="34" charset="0"/>
              </a:rPr>
              <a:t>«Мир»</a:t>
            </a:r>
            <a:endParaRPr lang="ru-RU" sz="1300" b="1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9" name="object 2"/>
          <p:cNvSpPr txBox="1">
            <a:spLocks/>
          </p:cNvSpPr>
          <p:nvPr/>
        </p:nvSpPr>
        <p:spPr>
          <a:xfrm>
            <a:off x="2872677" y="3873986"/>
            <a:ext cx="1942657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defTabSz="914400"/>
            <a:r>
              <a:rPr lang="ru-RU" sz="1600" b="1" kern="0" spc="-15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банкоматов</a:t>
            </a:r>
            <a:endParaRPr lang="ru-RU" sz="1600" b="1" kern="0" dirty="0">
              <a:solidFill>
                <a:srgbClr val="24A23F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663485"/>
            <a:ext cx="886895" cy="772866"/>
          </a:xfrm>
          <a:prstGeom prst="rect">
            <a:avLst/>
          </a:prstGeom>
        </p:spPr>
      </p:pic>
      <p:grpSp>
        <p:nvGrpSpPr>
          <p:cNvPr id="73" name="Группа 72"/>
          <p:cNvGrpSpPr/>
          <p:nvPr/>
        </p:nvGrpSpPr>
        <p:grpSpPr>
          <a:xfrm>
            <a:off x="1471104" y="1461929"/>
            <a:ext cx="2819400" cy="1017487"/>
            <a:chOff x="1133311" y="987474"/>
            <a:chExt cx="2819400" cy="1017487"/>
          </a:xfrm>
        </p:grpSpPr>
        <p:sp>
          <p:nvSpPr>
            <p:cNvPr id="74" name="object 2"/>
            <p:cNvSpPr txBox="1">
              <a:spLocks/>
            </p:cNvSpPr>
            <p:nvPr/>
          </p:nvSpPr>
          <p:spPr>
            <a:xfrm>
              <a:off x="1133311" y="1143187"/>
              <a:ext cx="2819400" cy="86177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>
                <a:defRPr sz="2000" b="0" i="0">
                  <a:solidFill>
                    <a:srgbClr val="0077BF"/>
                  </a:solidFill>
                  <a:latin typeface="Roboto"/>
                  <a:ea typeface="+mj-ea"/>
                  <a:cs typeface="Roboto"/>
                </a:defRPr>
              </a:lvl1pPr>
            </a:lstStyle>
            <a:p>
              <a:pPr marL="12700" defTabSz="914400"/>
              <a:r>
                <a:rPr lang="ru-RU" sz="2800" b="1" kern="0" spc="-15" dirty="0" smtClean="0">
                  <a:latin typeface="Calibri" panose="020F0502020204030204"/>
                  <a:cs typeface="Arial" panose="020B0604020202020204" pitchFamily="34" charset="0"/>
                </a:rPr>
                <a:t>Банка </a:t>
              </a:r>
              <a:endParaRPr lang="ru-RU" sz="2800" b="1" kern="0" spc="-15" dirty="0">
                <a:latin typeface="Calibri" panose="020F0502020204030204"/>
                <a:cs typeface="Arial" panose="020B0604020202020204" pitchFamily="34" charset="0"/>
              </a:endParaRPr>
            </a:p>
            <a:p>
              <a:pPr marL="12700" defTabSz="914400"/>
              <a:r>
                <a:rPr lang="ru-RU" sz="2800" b="1" kern="0" spc="-15" dirty="0" smtClean="0">
                  <a:latin typeface="Calibri" panose="020F0502020204030204"/>
                  <a:cs typeface="Arial" panose="020B0604020202020204" pitchFamily="34" charset="0"/>
                </a:rPr>
                <a:t>Эмитента</a:t>
              </a:r>
              <a:endParaRPr lang="ru-RU" sz="2800" b="1" kern="0" dirty="0">
                <a:latin typeface="Calibri" panose="020F0502020204030204"/>
                <a:cs typeface="Arial" panose="020B0604020202020204" pitchFamily="34" charset="0"/>
              </a:endParaRPr>
            </a:p>
          </p:txBody>
        </p:sp>
        <p:pic>
          <p:nvPicPr>
            <p:cNvPr id="75" name="Рисунок 7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5408" y="987474"/>
              <a:ext cx="1177487" cy="1010957"/>
            </a:xfrm>
            <a:prstGeom prst="rect">
              <a:avLst/>
            </a:prstGeom>
          </p:spPr>
        </p:pic>
      </p:grpSp>
      <p:sp>
        <p:nvSpPr>
          <p:cNvPr id="76" name="object 2"/>
          <p:cNvSpPr txBox="1">
            <a:spLocks/>
          </p:cNvSpPr>
          <p:nvPr/>
        </p:nvSpPr>
        <p:spPr>
          <a:xfrm>
            <a:off x="4599757" y="1644219"/>
            <a:ext cx="1094206" cy="6771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defTabSz="914400"/>
            <a:r>
              <a:rPr lang="ru-RU" sz="4400" b="1" kern="0" dirty="0" smtClean="0">
                <a:latin typeface="Calibri" panose="020F0502020204030204"/>
                <a:cs typeface="Arial" panose="020B0604020202020204" pitchFamily="34" charset="0"/>
              </a:rPr>
              <a:t>2</a:t>
            </a:r>
            <a:r>
              <a:rPr lang="en-US" sz="4400" b="1" kern="0" dirty="0" smtClean="0">
                <a:latin typeface="Calibri" panose="020F0502020204030204"/>
                <a:cs typeface="Arial" panose="020B0604020202020204" pitchFamily="34" charset="0"/>
              </a:rPr>
              <a:t>1</a:t>
            </a:r>
            <a:r>
              <a:rPr lang="ru-RU" sz="4400" b="1" kern="0" dirty="0" smtClean="0">
                <a:latin typeface="Calibri" panose="020F0502020204030204"/>
                <a:cs typeface="Arial" panose="020B0604020202020204" pitchFamily="34" charset="0"/>
              </a:rPr>
              <a:t>5</a:t>
            </a:r>
            <a:endParaRPr lang="ru-RU" sz="4400" b="1" kern="0" dirty="0"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78" name="object 2"/>
          <p:cNvSpPr txBox="1">
            <a:spLocks/>
          </p:cNvSpPr>
          <p:nvPr/>
        </p:nvSpPr>
        <p:spPr>
          <a:xfrm>
            <a:off x="5646528" y="1580129"/>
            <a:ext cx="2408902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defTabSz="914400"/>
            <a:r>
              <a:rPr lang="ru-RU" sz="2800" b="1" kern="0" spc="-15" dirty="0" smtClean="0">
                <a:latin typeface="Calibri" panose="020F0502020204030204"/>
                <a:cs typeface="Arial" panose="020B0604020202020204" pitchFamily="34" charset="0"/>
              </a:rPr>
              <a:t>Банков </a:t>
            </a:r>
            <a:r>
              <a:rPr lang="ru-RU" sz="2800" b="1" kern="0" spc="-15" dirty="0" err="1" smtClean="0">
                <a:latin typeface="Calibri" panose="020F0502020204030204"/>
                <a:cs typeface="Arial" panose="020B0604020202020204" pitchFamily="34" charset="0"/>
              </a:rPr>
              <a:t>Эквайреров</a:t>
            </a:r>
            <a:endParaRPr lang="ru-RU" sz="2800" b="1" kern="0" dirty="0"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81" name="object 2"/>
          <p:cNvSpPr txBox="1">
            <a:spLocks/>
          </p:cNvSpPr>
          <p:nvPr/>
        </p:nvSpPr>
        <p:spPr>
          <a:xfrm>
            <a:off x="5513936" y="3777543"/>
            <a:ext cx="2197561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defTabSz="914400"/>
            <a:r>
              <a:rPr lang="ru-RU" sz="4200" b="1" kern="0" spc="-300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1 68</a:t>
            </a:r>
            <a:r>
              <a:rPr lang="en-US" sz="4200" b="1" kern="0" spc="-300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7</a:t>
            </a:r>
            <a:r>
              <a:rPr lang="ru-RU" sz="4200" b="1" kern="0" spc="-300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 </a:t>
            </a:r>
            <a:r>
              <a:rPr lang="en-US" sz="4200" b="1" kern="0" spc="-300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470</a:t>
            </a:r>
            <a:endParaRPr lang="ru-RU" sz="4200" b="1" kern="0" spc="-300" dirty="0">
              <a:solidFill>
                <a:srgbClr val="24A23F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82" name="object 15"/>
          <p:cNvSpPr txBox="1"/>
          <p:nvPr/>
        </p:nvSpPr>
        <p:spPr>
          <a:xfrm>
            <a:off x="7396181" y="4094198"/>
            <a:ext cx="1274289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914400"/>
            <a:r>
              <a:rPr lang="ru-RU" sz="1300" dirty="0">
                <a:solidFill>
                  <a:prstClr val="black"/>
                </a:solidFill>
                <a:cs typeface="Arial" panose="020B0604020202020204" pitchFamily="34" charset="0"/>
              </a:rPr>
              <a:t>принимают карты</a:t>
            </a:r>
          </a:p>
          <a:p>
            <a:pPr defTabSz="914400"/>
            <a:r>
              <a:rPr lang="ru-RU" sz="1300" dirty="0">
                <a:solidFill>
                  <a:prstClr val="black"/>
                </a:solidFill>
                <a:cs typeface="Arial" panose="020B0604020202020204" pitchFamily="34" charset="0"/>
              </a:rPr>
              <a:t>«Мир»</a:t>
            </a:r>
            <a:endParaRPr lang="ru-RU" sz="1300" b="1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83" name="object 2"/>
          <p:cNvSpPr txBox="1">
            <a:spLocks/>
          </p:cNvSpPr>
          <p:nvPr/>
        </p:nvSpPr>
        <p:spPr>
          <a:xfrm>
            <a:off x="7394853" y="3867499"/>
            <a:ext cx="2518811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defTabSz="914400"/>
            <a:r>
              <a:rPr lang="en-US" sz="1600" b="1" kern="0" spc="-15" dirty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POS-</a:t>
            </a:r>
            <a:r>
              <a:rPr lang="ru-RU" sz="1600" b="1" kern="0" spc="-15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терминалов</a:t>
            </a:r>
            <a:endParaRPr lang="ru-RU" sz="1600" b="1" kern="0" dirty="0">
              <a:solidFill>
                <a:srgbClr val="24A23F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612937"/>
            <a:ext cx="1104043" cy="940013"/>
          </a:xfrm>
          <a:prstGeom prst="rect">
            <a:avLst/>
          </a:prstGeom>
        </p:spPr>
      </p:pic>
      <p:sp>
        <p:nvSpPr>
          <p:cNvPr id="86" name="object 2"/>
          <p:cNvSpPr txBox="1">
            <a:spLocks/>
          </p:cNvSpPr>
          <p:nvPr/>
        </p:nvSpPr>
        <p:spPr>
          <a:xfrm>
            <a:off x="2118500" y="793413"/>
            <a:ext cx="2696834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defTabSz="914400"/>
            <a:r>
              <a:rPr lang="ru-RU" sz="2800" b="1" kern="0" spc="-15" dirty="0" smtClean="0">
                <a:latin typeface="Calibri" panose="020F0502020204030204"/>
                <a:cs typeface="Arial" panose="020B0604020202020204" pitchFamily="34" charset="0"/>
              </a:rPr>
              <a:t>Банка </a:t>
            </a:r>
            <a:endParaRPr lang="ru-RU" sz="2800" b="1" kern="0" dirty="0">
              <a:solidFill>
                <a:srgbClr val="0077C0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87" name="object 15"/>
          <p:cNvSpPr txBox="1"/>
          <p:nvPr/>
        </p:nvSpPr>
        <p:spPr>
          <a:xfrm>
            <a:off x="3163130" y="829587"/>
            <a:ext cx="354247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914400"/>
            <a:r>
              <a:rPr lang="ru-RU" sz="2400" b="1" dirty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присоединились</a:t>
            </a:r>
            <a:r>
              <a:rPr lang="en-US" sz="2400" b="1" dirty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endParaRPr sz="2400" b="1" dirty="0">
              <a:solidFill>
                <a:srgbClr val="24A2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928" y="728206"/>
            <a:ext cx="1311345" cy="576357"/>
          </a:xfrm>
          <a:prstGeom prst="rect">
            <a:avLst/>
          </a:prstGeom>
        </p:spPr>
      </p:pic>
      <p:pic>
        <p:nvPicPr>
          <p:cNvPr id="80" name="Рисунок 7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327" y="1430920"/>
            <a:ext cx="1260205" cy="1072974"/>
          </a:xfrm>
          <a:prstGeom prst="rect">
            <a:avLst/>
          </a:prstGeom>
        </p:spPr>
      </p:pic>
      <p:sp>
        <p:nvSpPr>
          <p:cNvPr id="26" name="object 2"/>
          <p:cNvSpPr txBox="1">
            <a:spLocks/>
          </p:cNvSpPr>
          <p:nvPr/>
        </p:nvSpPr>
        <p:spPr>
          <a:xfrm>
            <a:off x="3601656" y="2962420"/>
            <a:ext cx="2197561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defTabSz="914400"/>
            <a:r>
              <a:rPr lang="ru-RU" sz="4200" b="1" kern="0" spc="-300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4 </a:t>
            </a:r>
            <a:r>
              <a:rPr lang="en-US" sz="4200" b="1" kern="0" spc="-300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68</a:t>
            </a:r>
            <a:r>
              <a:rPr lang="ru-RU" sz="4200" b="1" kern="0" spc="-300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7 220</a:t>
            </a:r>
            <a:endParaRPr lang="ru-RU" sz="4200" b="1" kern="0" spc="-300" dirty="0">
              <a:solidFill>
                <a:srgbClr val="24A23F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27" name="object 15"/>
          <p:cNvSpPr txBox="1"/>
          <p:nvPr/>
        </p:nvSpPr>
        <p:spPr>
          <a:xfrm>
            <a:off x="5638801" y="3226609"/>
            <a:ext cx="2133600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914400"/>
            <a:r>
              <a:rPr lang="ru-RU" sz="1300" dirty="0" smtClean="0">
                <a:solidFill>
                  <a:prstClr val="black"/>
                </a:solidFill>
                <a:cs typeface="Arial" panose="020B0604020202020204" pitchFamily="34" charset="0"/>
              </a:rPr>
              <a:t>эмитировано</a:t>
            </a:r>
            <a:endParaRPr lang="ru-RU" sz="13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defTabSz="914400"/>
            <a:r>
              <a:rPr lang="ru-RU" sz="1300" b="1" dirty="0">
                <a:solidFill>
                  <a:prstClr val="black"/>
                </a:solidFill>
                <a:cs typeface="Arial" panose="020B0604020202020204" pitchFamily="34" charset="0"/>
              </a:rPr>
              <a:t>Банками-участниками</a:t>
            </a:r>
          </a:p>
        </p:txBody>
      </p:sp>
      <p:sp>
        <p:nvSpPr>
          <p:cNvPr id="28" name="object 2"/>
          <p:cNvSpPr txBox="1">
            <a:spLocks/>
          </p:cNvSpPr>
          <p:nvPr/>
        </p:nvSpPr>
        <p:spPr>
          <a:xfrm>
            <a:off x="5629406" y="3013962"/>
            <a:ext cx="1942657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2000" b="0" i="0">
                <a:solidFill>
                  <a:srgbClr val="0077BF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defTabSz="914400"/>
            <a:r>
              <a:rPr lang="ru-RU" sz="1600" b="1" kern="0" spc="-15" dirty="0" smtClean="0">
                <a:solidFill>
                  <a:srgbClr val="24A23F"/>
                </a:solidFill>
                <a:latin typeface="Calibri" panose="020F0502020204030204"/>
                <a:cs typeface="Arial" panose="020B0604020202020204" pitchFamily="34" charset="0"/>
              </a:rPr>
              <a:t>карт</a:t>
            </a:r>
            <a:endParaRPr lang="ru-RU" sz="1600" b="1" kern="0" dirty="0">
              <a:solidFill>
                <a:srgbClr val="24A23F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263" y="2904029"/>
            <a:ext cx="955998" cy="811233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276441" y="4740427"/>
            <a:ext cx="4559644" cy="43858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12700" defTabSz="914400">
              <a:lnSpc>
                <a:spcPts val="2700"/>
              </a:lnSpc>
            </a:pPr>
            <a:r>
              <a:rPr lang="ru-RU" sz="1050" i="1" kern="0" spc="-5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на </a:t>
            </a:r>
            <a:r>
              <a:rPr lang="ru-RU" sz="1050" i="1" kern="0" spc="-5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050" i="1" kern="0" spc="-5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050" i="1" kern="0" spc="-5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.04.2017</a:t>
            </a:r>
            <a:endParaRPr lang="ru-RU" sz="1050" i="1" kern="0" spc="-5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7A20-4B9B-46C7-A44C-1700F43FBD97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432452" y="-6558"/>
            <a:ext cx="8146800" cy="83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148" rtl="0" eaLnBrk="1" latinLnBrk="0" hangingPunct="1">
              <a:spcBef>
                <a:spcPct val="0"/>
              </a:spcBef>
              <a:buNone/>
              <a:defRPr lang="ru-RU" sz="2000" b="1" kern="1200" baseline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sz="2300" dirty="0" smtClean="0"/>
              <a:t>Мир сегодня</a:t>
            </a:r>
            <a:endParaRPr lang="ru-RU" sz="2300" dirty="0"/>
          </a:p>
        </p:txBody>
      </p:sp>
      <p:sp>
        <p:nvSpPr>
          <p:cNvPr id="32" name="object 2"/>
          <p:cNvSpPr txBox="1">
            <a:spLocks/>
          </p:cNvSpPr>
          <p:nvPr/>
        </p:nvSpPr>
        <p:spPr>
          <a:xfrm>
            <a:off x="929582" y="650567"/>
            <a:ext cx="123932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 defTabSz="914400"/>
            <a:r>
              <a:rPr lang="en-US" sz="4800" b="1" kern="0" spc="-15" dirty="0" smtClean="0">
                <a:solidFill>
                  <a:srgbClr val="0070C0"/>
                </a:solidFill>
                <a:cs typeface="Arial" panose="020B0604020202020204" pitchFamily="34" charset="0"/>
              </a:rPr>
              <a:t>35</a:t>
            </a:r>
            <a:r>
              <a:rPr lang="ru-RU" sz="4800" b="1" kern="0" spc="-15" dirty="0" smtClean="0">
                <a:solidFill>
                  <a:srgbClr val="0070C0"/>
                </a:solidFill>
                <a:cs typeface="Arial" panose="020B0604020202020204" pitchFamily="34" charset="0"/>
              </a:rPr>
              <a:t>3</a:t>
            </a:r>
            <a:endParaRPr lang="ru-RU" sz="4800" b="1" kern="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5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Прямоугольник 52"/>
          <p:cNvSpPr/>
          <p:nvPr/>
        </p:nvSpPr>
        <p:spPr>
          <a:xfrm>
            <a:off x="174102" y="2824967"/>
            <a:ext cx="6172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9144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27A3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MIR ACCE</a:t>
            </a:r>
            <a:endParaRPr lang="ru-RU" sz="3200" b="1" dirty="0">
              <a:solidFill>
                <a:srgbClr val="27A3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4599" y="2996124"/>
            <a:ext cx="381000" cy="2114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07" y="2623759"/>
            <a:ext cx="2445194" cy="931737"/>
          </a:xfrm>
          <a:prstGeom prst="rect">
            <a:avLst/>
          </a:prstGeom>
        </p:spPr>
      </p:pic>
      <p:sp>
        <p:nvSpPr>
          <p:cNvPr id="20" name="object 3"/>
          <p:cNvSpPr txBox="1"/>
          <p:nvPr/>
        </p:nvSpPr>
        <p:spPr>
          <a:xfrm>
            <a:off x="6175350" y="2978854"/>
            <a:ext cx="51054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400"/>
            <a:r>
              <a:rPr lang="ru-RU" b="1" kern="0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РАБОТАЕТ</a:t>
            </a:r>
            <a:endParaRPr lang="ru-RU" b="1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2" name="Рукописный ввод 25"/>
              <p14:cNvContentPartPr/>
              <p14:nvPr/>
            </p14:nvContentPartPr>
            <p14:xfrm>
              <a:off x="5882806" y="2765670"/>
              <a:ext cx="1882800" cy="796680"/>
            </p14:xfrm>
          </p:contentPart>
        </mc:Choice>
        <mc:Fallback xmlns="">
          <p:pic>
            <p:nvPicPr>
              <p:cNvPr id="22" name="Рукописный ввод 2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72006" y="2754875"/>
                <a:ext cx="1905840" cy="8189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3" name="Рукописный ввод 25"/>
              <p14:cNvContentPartPr/>
              <p14:nvPr/>
            </p14:nvContentPartPr>
            <p14:xfrm>
              <a:off x="5888103" y="3832470"/>
              <a:ext cx="1882800" cy="796680"/>
            </p14:xfrm>
          </p:contentPart>
        </mc:Choice>
        <mc:Fallback xmlns="">
          <p:pic>
            <p:nvPicPr>
              <p:cNvPr id="23" name="Рукописный ввод 2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77303" y="3821675"/>
                <a:ext cx="1905840" cy="81899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object 3"/>
          <p:cNvSpPr txBox="1"/>
          <p:nvPr/>
        </p:nvSpPr>
        <p:spPr>
          <a:xfrm>
            <a:off x="6170703" y="3910652"/>
            <a:ext cx="51054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400"/>
            <a:r>
              <a:rPr lang="ru-RU" b="1" kern="0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РАБОТАЕТ</a:t>
            </a:r>
            <a:endParaRPr lang="ru-RU" b="1" kern="0" dirty="0">
              <a:solidFill>
                <a:srgbClr val="24A23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bject 3"/>
          <p:cNvSpPr txBox="1"/>
          <p:nvPr/>
        </p:nvSpPr>
        <p:spPr>
          <a:xfrm>
            <a:off x="602806" y="1511451"/>
            <a:ext cx="4800600" cy="1508105"/>
          </a:xfrm>
          <a:prstGeom prst="rect">
            <a:avLst/>
          </a:prstGeom>
        </p:spPr>
        <p:txBody>
          <a:bodyPr vert="horz" wrap="square" lIns="0" tIns="0" rIns="0" bIns="0" numCol="2" rtlCol="0">
            <a:spAutoFit/>
          </a:bodyPr>
          <a:lstStyle/>
          <a:p>
            <a:pPr marL="298450" indent="-285750" defTabSz="914400"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Оплата товара</a:t>
            </a:r>
          </a:p>
          <a:p>
            <a:pPr marL="298450" indent="-285750" defTabSz="914400"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Снятие наличных</a:t>
            </a:r>
          </a:p>
          <a:p>
            <a:pPr marL="298450" indent="-285750" defTabSz="914400"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Возврат</a:t>
            </a:r>
            <a:endParaRPr lang="ru-RU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298450" indent="-285750" defTabSz="914400"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Запрос баланса</a:t>
            </a:r>
          </a:p>
          <a:p>
            <a:pPr marL="298450" indent="-285750" defTabSz="914400">
              <a:buFont typeface="Arial" panose="020B0604020202020204" pitchFamily="34" charset="0"/>
              <a:buChar char="•"/>
            </a:pPr>
            <a:endParaRPr lang="ru-RU" sz="1600" kern="0" dirty="0" smtClean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298450" indent="-285750" defTabSz="914400">
              <a:buFont typeface="Arial" panose="020B0604020202020204" pitchFamily="34" charset="0"/>
              <a:buChar char="•"/>
            </a:pPr>
            <a:endParaRPr lang="ru-RU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298450" indent="-285750" defTabSz="914400"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Смена ПИН-кода</a:t>
            </a:r>
          </a:p>
          <a:p>
            <a:pPr marL="298450" indent="-285750" defTabSz="914400"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Перевод с карты на карту</a:t>
            </a:r>
          </a:p>
          <a:p>
            <a:pPr marL="298450" indent="-285750" defTabSz="914400">
              <a:buFont typeface="Arial" panose="020B0604020202020204" pitchFamily="34" charset="0"/>
              <a:buChar char="•"/>
            </a:pPr>
            <a:r>
              <a:rPr lang="ru-RU" sz="1600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Оплата в интернете</a:t>
            </a:r>
          </a:p>
          <a:p>
            <a:pPr marL="298450" indent="-285750" defTabSz="914400">
              <a:buFont typeface="Arial" panose="020B0604020202020204" pitchFamily="34" charset="0"/>
              <a:buChar char="•"/>
            </a:pPr>
            <a:endParaRPr lang="ru-RU" sz="1600" b="1" kern="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9" name="object 3"/>
          <p:cNvSpPr txBox="1"/>
          <p:nvPr/>
        </p:nvSpPr>
        <p:spPr>
          <a:xfrm>
            <a:off x="1639123" y="2703039"/>
            <a:ext cx="13716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400"/>
            <a:r>
              <a:rPr lang="ru-RU" b="1" kern="0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b="1" kern="0" dirty="0" err="1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DSecure</a:t>
            </a:r>
            <a:endParaRPr lang="ru-RU" b="1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4561" y="1110568"/>
            <a:ext cx="40874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b="1" u="sng" dirty="0" smtClean="0">
                <a:solidFill>
                  <a:srgbClr val="27A342"/>
                </a:solidFill>
                <a:cs typeface="Arial" panose="020B0604020202020204" pitchFamily="34" charset="0"/>
              </a:rPr>
              <a:t>БАЗОВЫЕ ФУНКЦИИ КАРТ</a:t>
            </a:r>
            <a:endParaRPr lang="ru-RU" b="1" u="sng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31" name="object 3"/>
          <p:cNvSpPr txBox="1"/>
          <p:nvPr/>
        </p:nvSpPr>
        <p:spPr>
          <a:xfrm>
            <a:off x="6179510" y="1917190"/>
            <a:ext cx="51054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400"/>
            <a:r>
              <a:rPr lang="ru-RU" b="1" kern="0" dirty="0" smtClean="0">
                <a:solidFill>
                  <a:srgbClr val="24A2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РАБОТАЕТ</a:t>
            </a:r>
            <a:endParaRPr lang="ru-RU" b="1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2" name="Рукописный ввод 25"/>
              <p14:cNvContentPartPr/>
              <p14:nvPr/>
            </p14:nvContentPartPr>
            <p14:xfrm>
              <a:off x="5879408" y="1657350"/>
              <a:ext cx="1882800" cy="796680"/>
            </p14:xfrm>
          </p:contentPart>
        </mc:Choice>
        <mc:Fallback xmlns="">
          <p:pic>
            <p:nvPicPr>
              <p:cNvPr id="32" name="Рукописный ввод 2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68608" y="1646555"/>
                <a:ext cx="1905840" cy="818990"/>
              </a:xfrm>
              <a:prstGeom prst="rect">
                <a:avLst/>
              </a:prstGeom>
            </p:spPr>
          </p:pic>
        </mc:Fallback>
      </mc:AlternateContent>
      <p:sp>
        <p:nvSpPr>
          <p:cNvPr id="26" name="Номер слайда 1"/>
          <p:cNvSpPr txBox="1">
            <a:spLocks/>
          </p:cNvSpPr>
          <p:nvPr/>
        </p:nvSpPr>
        <p:spPr>
          <a:xfrm>
            <a:off x="6583680" y="4783455"/>
            <a:ext cx="2103120" cy="1154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750" dirty="0" smtClean="0">
                <a:solidFill>
                  <a:prstClr val="black">
                    <a:tint val="75000"/>
                  </a:prstClr>
                </a:solidFill>
              </a:rPr>
              <a:t>9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98" y="3667537"/>
            <a:ext cx="2319917" cy="956853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404198" y="58760"/>
            <a:ext cx="8146800" cy="83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148" rtl="0" eaLnBrk="1" latinLnBrk="0" hangingPunct="1">
              <a:spcBef>
                <a:spcPct val="0"/>
              </a:spcBef>
              <a:buNone/>
              <a:defRPr lang="ru-RU" sz="2000" b="1" kern="1200" baseline="0">
                <a:solidFill>
                  <a:srgbClr val="0077C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ru-RU" sz="2300" dirty="0"/>
              <a:t>Продуктовое </a:t>
            </a:r>
            <a:r>
              <a:rPr lang="ru-RU" sz="2300" dirty="0" smtClean="0"/>
              <a:t>и </a:t>
            </a:r>
            <a:r>
              <a:rPr lang="ru-RU" sz="2300" dirty="0"/>
              <a:t>технологическое наполнение</a:t>
            </a:r>
          </a:p>
        </p:txBody>
      </p:sp>
    </p:spTree>
    <p:extLst>
      <p:ext uri="{BB962C8B-B14F-4D97-AF65-F5344CB8AC3E}">
        <p14:creationId xmlns:p14="http://schemas.microsoft.com/office/powerpoint/2010/main" val="17747873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https://d30y9cdsu7xlg0.cloudfront.net/png/531038-20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058" y="3260014"/>
            <a:ext cx="810404" cy="83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d30y9cdsu7xlg0.cloudfront.net/png/26687-200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933" y="1709549"/>
            <a:ext cx="692655" cy="71002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2" descr="https://d30y9cdsu7xlg0.cloudfront.net/png/23106-200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276" y="4133145"/>
            <a:ext cx="755969" cy="77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4449" y="1625133"/>
            <a:ext cx="1856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Транспортные проекты</a:t>
            </a: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6700" y="3349124"/>
            <a:ext cx="1856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Студенческие карты</a:t>
            </a: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35" y="4205642"/>
            <a:ext cx="1856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/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Социальные карты </a:t>
            </a: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248422" y="629217"/>
            <a:ext cx="25182" cy="42788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5545165" y="615957"/>
            <a:ext cx="11249" cy="42921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51018" y="640847"/>
            <a:ext cx="190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b="1" dirty="0" smtClean="0">
                <a:solidFill>
                  <a:prstClr val="black"/>
                </a:solidFill>
              </a:rPr>
              <a:t>Реализованные проекты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90490" y="1237343"/>
            <a:ext cx="225714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buClr>
                <a:srgbClr val="00B050"/>
              </a:buClr>
            </a:pPr>
            <a:r>
              <a:rPr lang="ru-RU" sz="1600" dirty="0">
                <a:solidFill>
                  <a:prstClr val="black"/>
                </a:solidFill>
              </a:rPr>
              <a:t>Т</a:t>
            </a:r>
            <a:r>
              <a:rPr lang="ru-RU" sz="1600" dirty="0" smtClean="0">
                <a:solidFill>
                  <a:prstClr val="black"/>
                </a:solidFill>
              </a:rPr>
              <a:t>ранспортные карты (региональные транспортные приложения):</a:t>
            </a:r>
          </a:p>
          <a:p>
            <a:pPr marL="285750" indent="-285750" defTabSz="914400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Екатеринбург </a:t>
            </a:r>
          </a:p>
          <a:p>
            <a:pPr marL="285750" indent="-285750" defTabSz="914400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Санкт-Петербург </a:t>
            </a:r>
          </a:p>
          <a:p>
            <a:pPr marL="285750" indent="-285750" defTabSz="914400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Миасс и Златоуст</a:t>
            </a:r>
            <a:r>
              <a:rPr lang="en-US" sz="1600" dirty="0" smtClean="0">
                <a:solidFill>
                  <a:prstClr val="black"/>
                </a:solidFill>
              </a:rPr>
              <a:t> 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8017" y="3314112"/>
            <a:ext cx="2257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Ростов-на-Дону (ЮФУ)</a:t>
            </a:r>
          </a:p>
          <a:p>
            <a:pPr marL="285750" indent="-285750" defTabSz="9144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Саранск (МГУ)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51544" y="640847"/>
            <a:ext cx="1997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b="1" dirty="0" smtClean="0">
                <a:solidFill>
                  <a:prstClr val="black"/>
                </a:solidFill>
              </a:rPr>
              <a:t>Проекты в активной работе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49602" y="4152224"/>
            <a:ext cx="2803093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Москва (СКМ) – апр. 2017</a:t>
            </a:r>
          </a:p>
          <a:p>
            <a:pPr marL="285750" indent="-285750" defTabSz="9144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Уфа (СКБ) – май 2017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49603" y="1237302"/>
            <a:ext cx="3054597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spcAft>
                <a:spcPts val="300"/>
              </a:spcAft>
              <a:buClr>
                <a:srgbClr val="00B050"/>
              </a:buClr>
            </a:pPr>
            <a:r>
              <a:rPr lang="ru-RU" sz="1600" dirty="0" smtClean="0">
                <a:solidFill>
                  <a:prstClr val="black"/>
                </a:solidFill>
              </a:rPr>
              <a:t>Бесконтактные банковские карты (транспортный предпроцессинг):</a:t>
            </a:r>
          </a:p>
          <a:p>
            <a:pPr marL="285750" indent="-285750" defTabSz="9144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Новосибирск , Тюмень, Самара – апр. 2017</a:t>
            </a:r>
          </a:p>
          <a:p>
            <a:pPr marL="285750" indent="-285750" defTabSz="9144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Санкт-Петербург – авг. 2017</a:t>
            </a:r>
          </a:p>
          <a:p>
            <a:pPr marL="285750" indent="-285750" defTabSz="9144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Московская область –         ноя. 2017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49603" y="3560333"/>
            <a:ext cx="2581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spcAft>
                <a:spcPts val="600"/>
              </a:spcAft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Москва (МАДИ</a:t>
            </a:r>
            <a:r>
              <a:rPr lang="ru-RU" sz="1600" dirty="0">
                <a:solidFill>
                  <a:prstClr val="black"/>
                </a:solidFill>
              </a:rPr>
              <a:t>)</a:t>
            </a:r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73605" y="4140201"/>
            <a:ext cx="2257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Саранск</a:t>
            </a:r>
          </a:p>
          <a:p>
            <a:pPr marL="285750" indent="-285750" defTabSz="9144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Владивосток</a:t>
            </a:r>
          </a:p>
          <a:p>
            <a:pPr marL="285750" indent="-285750" defTabSz="914400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prstClr val="black"/>
                </a:solidFill>
              </a:rPr>
              <a:t>Черкесск</a:t>
            </a:r>
            <a:endParaRPr lang="ru-RU" sz="1600" dirty="0">
              <a:solidFill>
                <a:prstClr val="black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04449" y="4136330"/>
            <a:ext cx="83853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04447" y="3310734"/>
            <a:ext cx="83853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04447" y="1215688"/>
            <a:ext cx="8385341" cy="216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Заголовок 1"/>
          <p:cNvSpPr txBox="1">
            <a:spLocks/>
          </p:cNvSpPr>
          <p:nvPr/>
        </p:nvSpPr>
        <p:spPr>
          <a:xfrm>
            <a:off x="394118" y="97699"/>
            <a:ext cx="8146800" cy="831600"/>
          </a:xfrm>
          <a:prstGeom prst="rect">
            <a:avLst/>
          </a:prstGeom>
        </p:spPr>
        <p:txBody>
          <a:bodyPr/>
          <a:lstStyle>
            <a:lvl1pPr algn="l" defTabSz="457148" rtl="0" eaLnBrk="1" latinLnBrk="0" hangingPunct="1">
              <a:spcBef>
                <a:spcPct val="0"/>
              </a:spcBef>
              <a:buNone/>
              <a:defRPr lang="ru-RU" sz="2100" kern="1200" baseline="0" dirty="0">
                <a:solidFill>
                  <a:srgbClr val="0076C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r>
              <a:rPr lang="ru-RU" sz="2300" b="1" dirty="0" smtClean="0"/>
              <a:t>Региональные проекты ПС «Мир»</a:t>
            </a:r>
            <a:endParaRPr lang="ru-RU" sz="23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C7A20-4B9B-46C7-A44C-1700F43FBD9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83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5"/>
          <a:stretch/>
        </p:blipFill>
        <p:spPr>
          <a:xfrm>
            <a:off x="0" y="0"/>
            <a:ext cx="9144000" cy="572105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195732" y="849185"/>
            <a:ext cx="7467600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1D1D1B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914400">
              <a:lnSpc>
                <a:spcPts val="2600"/>
              </a:lnSpc>
            </a:pPr>
            <a:r>
              <a:rPr lang="ru-RU" sz="2800" kern="0" dirty="0" smtClean="0">
                <a:solidFill>
                  <a:schemeClr val="tx1"/>
                </a:solidFill>
              </a:rPr>
              <a:t>Современный</a:t>
            </a:r>
          </a:p>
          <a:p>
            <a:pPr defTabSz="914400">
              <a:lnSpc>
                <a:spcPts val="2600"/>
              </a:lnSpc>
            </a:pPr>
            <a:r>
              <a:rPr lang="ru-RU" sz="2800" kern="0" dirty="0" smtClean="0">
                <a:solidFill>
                  <a:schemeClr val="tx1"/>
                </a:solidFill>
              </a:rPr>
              <a:t>Ситуационный Центр</a:t>
            </a:r>
            <a:endParaRPr lang="ru-RU" sz="2800" kern="0" dirty="0">
              <a:solidFill>
                <a:schemeClr val="tx1"/>
              </a:solidFill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4195732" y="2061686"/>
            <a:ext cx="5176868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400"/>
            <a:r>
              <a:rPr lang="ru-RU" sz="2400" b="1" dirty="0" smtClean="0">
                <a:solidFill>
                  <a:prstClr val="white"/>
                </a:solidFill>
                <a:latin typeface="Arial"/>
                <a:cs typeface="Arial"/>
              </a:rPr>
              <a:t>Обеспечивает непрерывность</a:t>
            </a:r>
          </a:p>
          <a:p>
            <a:pPr marL="12700" defTabSz="914400"/>
            <a:r>
              <a:rPr lang="ru-RU" sz="2400" b="1" dirty="0" smtClean="0">
                <a:solidFill>
                  <a:prstClr val="white"/>
                </a:solidFill>
                <a:latin typeface="Arial"/>
                <a:cs typeface="Arial"/>
              </a:rPr>
              <a:t>бизнеса (99,999)</a:t>
            </a:r>
            <a:endParaRPr sz="2400" dirty="0">
              <a:solidFill>
                <a:prstClr val="whit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4185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98" y="34268"/>
            <a:ext cx="8146800" cy="831600"/>
          </a:xfrm>
        </p:spPr>
        <p:txBody>
          <a:bodyPr>
            <a:normAutofit/>
          </a:bodyPr>
          <a:lstStyle/>
          <a:p>
            <a:r>
              <a:rPr lang="ru-RU" sz="2300" dirty="0" smtClean="0"/>
              <a:t>Предпосылки развития электронных нефинансовых сервисов</a:t>
            </a:r>
            <a:endParaRPr lang="ru-RU" sz="23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5417504" y="3180187"/>
            <a:ext cx="2526384" cy="1551446"/>
            <a:chOff x="315520" y="1101330"/>
            <a:chExt cx="2526384" cy="1551446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15520" y="1101330"/>
              <a:ext cx="2526384" cy="1551446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694" y="1255653"/>
              <a:ext cx="880036" cy="68409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13383" y="1953896"/>
              <a:ext cx="1930658" cy="646331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400" dirty="0" smtClean="0"/>
                <a:t>Накопление опыта реализации проектов нефинансовых сервисов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3308808" y="1101330"/>
            <a:ext cx="2526384" cy="1551446"/>
            <a:chOff x="3308808" y="1101330"/>
            <a:chExt cx="2526384" cy="155144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308808" y="1101330"/>
              <a:ext cx="2526384" cy="1551446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2617" y="1204069"/>
              <a:ext cx="696210" cy="69621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676322" y="1947820"/>
              <a:ext cx="1828800" cy="646331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400" dirty="0"/>
                <a:t>Повышение технической грамотности населения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322477" y="1101330"/>
            <a:ext cx="2526384" cy="1551446"/>
            <a:chOff x="3327530" y="3186647"/>
            <a:chExt cx="2526384" cy="1551446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3327530" y="3186647"/>
              <a:ext cx="2526384" cy="1551446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7839" y="3280997"/>
              <a:ext cx="788123" cy="788123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3676322" y="4249718"/>
              <a:ext cx="1828800" cy="430887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400" dirty="0" smtClean="0"/>
                <a:t>Развитие инфраструктуры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216736" y="3180187"/>
            <a:ext cx="2526384" cy="1551446"/>
            <a:chOff x="315520" y="3186647"/>
            <a:chExt cx="2526384" cy="1551446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15520" y="3186647"/>
              <a:ext cx="2526384" cy="1551446"/>
            </a:xfrm>
            <a:prstGeom prst="roundRect">
              <a:avLst>
                <a:gd name="adj" fmla="val 755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8900000" scaled="1"/>
              <a:tileRect/>
            </a:gradFill>
            <a:ln w="15875">
              <a:solidFill>
                <a:srgbClr val="1E4B9D"/>
              </a:solidFill>
              <a:prstDash val="dash"/>
              <a:round/>
            </a:ln>
            <a:effectLst>
              <a:glow>
                <a:schemeClr val="accent1">
                  <a:lumMod val="20000"/>
                  <a:lumOff val="80000"/>
                  <a:alpha val="40000"/>
                </a:schemeClr>
              </a:glow>
              <a:outerShdw blurRad="152400" dist="381000" dir="9780000" sx="87000" sy="87000" rotWithShape="0">
                <a:prstClr val="black">
                  <a:alpha val="16000"/>
                </a:prstClr>
              </a:outerShdw>
              <a:softEdge rad="0"/>
            </a:effectLst>
            <a:scene3d>
              <a:camera prst="obliqueTopLeft"/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694" y="3280997"/>
              <a:ext cx="880036" cy="88003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57115" y="4249718"/>
              <a:ext cx="1828800" cy="430887"/>
            </a:xfrm>
            <a:prstGeom prst="rect">
              <a:avLst/>
            </a:prstGeom>
          </p:spPr>
          <p:txBody>
            <a:bodyPr wrap="square" lIns="0" tIns="0" rIns="0" bIns="0" rtlCol="0" anchor="b" anchorCtr="0">
              <a:spAutoFit/>
            </a:bodyPr>
            <a:lstStyle/>
            <a:p>
              <a:pPr algn="ctr"/>
              <a:r>
                <a:rPr lang="ru-RU" sz="1400" dirty="0"/>
                <a:t>Развитие нормативно-правовой базы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95139" y="1103587"/>
            <a:ext cx="2526384" cy="1551446"/>
            <a:chOff x="295139" y="1103587"/>
            <a:chExt cx="2526384" cy="1551446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95139" y="1103587"/>
              <a:ext cx="2526384" cy="1551446"/>
              <a:chOff x="-1131429" y="660702"/>
              <a:chExt cx="2526384" cy="1551446"/>
            </a:xfrm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-1131429" y="660702"/>
                <a:ext cx="2526384" cy="1551446"/>
              </a:xfrm>
              <a:prstGeom prst="roundRect">
                <a:avLst>
                  <a:gd name="adj" fmla="val 7557"/>
                </a:avLst>
              </a:prstGeom>
              <a:gradFill flip="none" rotWithShape="1"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8900000" scaled="1"/>
                <a:tileRect/>
              </a:gradFill>
              <a:ln w="15875">
                <a:solidFill>
                  <a:srgbClr val="1E4B9D"/>
                </a:solidFill>
                <a:prstDash val="dash"/>
                <a:round/>
              </a:ln>
              <a:effectLst>
                <a:glow>
                  <a:schemeClr val="accent1">
                    <a:lumMod val="20000"/>
                    <a:lumOff val="80000"/>
                    <a:alpha val="40000"/>
                  </a:schemeClr>
                </a:glow>
                <a:outerShdw blurRad="152400" dist="381000" dir="9780000" sx="87000" sy="87000" rotWithShape="0">
                  <a:prstClr val="black">
                    <a:alpha val="16000"/>
                  </a:prstClr>
                </a:outerShdw>
                <a:softEdge rad="0"/>
              </a:effectLst>
              <a:scene3d>
                <a:camera prst="obliqueTopLeft"/>
                <a:lightRig rig="threePt" dir="t"/>
              </a:scene3d>
              <a:sp3d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-770067" y="1501645"/>
                <a:ext cx="1828800" cy="646331"/>
              </a:xfrm>
              <a:prstGeom prst="rect">
                <a:avLst/>
              </a:prstGeom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/>
                <a:r>
                  <a:rPr lang="ru-RU" sz="1400" dirty="0" smtClean="0"/>
                  <a:t>Потребителю нужен удобный инструмент для доступа к услугам</a:t>
                </a:r>
              </a:p>
            </p:txBody>
          </p:sp>
        </p:grpSp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0829" y="1194672"/>
              <a:ext cx="715004" cy="7150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87364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0070C0"/>
          </a:solidFill>
          <a:prstDash val="solid"/>
          <a:headEnd type="oval" w="med" len="med"/>
          <a:tailEnd type="triangl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anchor="b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Семинар платежное приложение МИР 29 03" id="{38F21503-B369-46E4-8267-28CD6A636A48}" vid="{F1AC50D0-4690-4604-9D44-EDB3AAAAAB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wrap="none" lIns="0" tIns="0" rIns="0" bIns="0" anchor="b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Семинар платежное приложение МИР 29 03" id="{38F21503-B369-46E4-8267-28CD6A636A48}" vid="{F1AC50D0-4690-4604-9D44-EDB3AAAAABA2}"/>
    </a:ext>
  </a:extLst>
</a:theme>
</file>

<file path=ppt/theme/theme4.xml><?xml version="1.0" encoding="utf-8"?>
<a:theme xmlns:a="http://schemas.openxmlformats.org/drawingml/2006/main" name="3_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wrap="none" lIns="0" tIns="0" rIns="0" bIns="0" anchor="b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Семинар платежное приложение МИР 29 03" id="{38F21503-B369-46E4-8267-28CD6A636A48}" vid="{F1AC50D0-4690-4604-9D44-EDB3AAAAABA2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29472</TotalTime>
  <Words>717</Words>
  <Application>Microsoft Office PowerPoint</Application>
  <PresentationFormat>Экран (16:9)</PresentationFormat>
  <Paragraphs>246</Paragraphs>
  <Slides>22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22</vt:i4>
      </vt:variant>
    </vt:vector>
  </HeadingPairs>
  <TitlesOfParts>
    <vt:vector size="34" baseType="lpstr">
      <vt:lpstr>Arial Unicode MS</vt:lpstr>
      <vt:lpstr>Meiryo</vt:lpstr>
      <vt:lpstr>Arial</vt:lpstr>
      <vt:lpstr>Calibri</vt:lpstr>
      <vt:lpstr>Lucida Grande</vt:lpstr>
      <vt:lpstr>Roboto</vt:lpstr>
      <vt:lpstr>Roboto Light</vt:lpstr>
      <vt:lpstr>Wingdings</vt:lpstr>
      <vt:lpstr>1_Тема Office</vt:lpstr>
      <vt:lpstr>Office Theme</vt:lpstr>
      <vt:lpstr>2_Тема Office</vt:lpstr>
      <vt:lpstr>3_Тема Office</vt:lpstr>
      <vt:lpstr>Возможности применения карт платежной системы «Мир»</vt:lpstr>
      <vt:lpstr>Презентация PowerPoint</vt:lpstr>
      <vt:lpstr>Презентация PowerPoint</vt:lpstr>
      <vt:lpstr>16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Предпосылки развития электронных нефинансовых сервисов</vt:lpstr>
      <vt:lpstr>Проблемы при использовании пластиковых карт</vt:lpstr>
      <vt:lpstr>Есть решение!</vt:lpstr>
      <vt:lpstr>Презентация PowerPoint</vt:lpstr>
      <vt:lpstr>Презентация PowerPoint</vt:lpstr>
      <vt:lpstr>Преимущества запуска нефинансовых сервисов для граждан</vt:lpstr>
      <vt:lpstr>Преимущества запуска нефинансовых сервисов для органов власти</vt:lpstr>
      <vt:lpstr>Участники типового проекта нефинансовых сервисов </vt:lpstr>
      <vt:lpstr>Роли участников типового проекта внедрения нефинансовых сервисов</vt:lpstr>
      <vt:lpstr>Преимущества реализации проектов на базе технологий НСПК</vt:lpstr>
      <vt:lpstr>Поддержка НСПК при реализации проектов</vt:lpstr>
      <vt:lpstr>НСПК. Методологическое сопровождение.</vt:lpstr>
      <vt:lpstr>НСПК. Технологический инструментарий.</vt:lpstr>
      <vt:lpstr>Карта «Мир» - полностью отечественный продукт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Челяпин</dc:creator>
  <cp:lastModifiedBy>Македонская Кристина Сергеевна</cp:lastModifiedBy>
  <cp:revision>621</cp:revision>
  <cp:lastPrinted>2017-04-19T14:32:00Z</cp:lastPrinted>
  <dcterms:created xsi:type="dcterms:W3CDTF">2015-08-24T08:21:30Z</dcterms:created>
  <dcterms:modified xsi:type="dcterms:W3CDTF">2017-04-19T14:43:24Z</dcterms:modified>
</cp:coreProperties>
</file>