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85" r:id="rId2"/>
    <p:sldId id="564" r:id="rId3"/>
    <p:sldId id="579" r:id="rId4"/>
    <p:sldId id="550" r:id="rId5"/>
    <p:sldId id="586" r:id="rId6"/>
    <p:sldId id="582" r:id="rId7"/>
    <p:sldId id="584" r:id="rId8"/>
    <p:sldId id="589" r:id="rId9"/>
    <p:sldId id="553" r:id="rId10"/>
    <p:sldId id="587" r:id="rId11"/>
  </p:sldIdLst>
  <p:sldSz cx="9144000" cy="6858000" type="screen4x3"/>
  <p:notesSz cx="6808788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DAD"/>
    <a:srgbClr val="CC0000"/>
    <a:srgbClr val="A6FB29"/>
    <a:srgbClr val="21FF85"/>
    <a:srgbClr val="FBC293"/>
    <a:srgbClr val="2FFF8D"/>
    <a:srgbClr val="DDE9FB"/>
    <a:srgbClr val="FEF0F7"/>
    <a:srgbClr val="FDE7F2"/>
    <a:srgbClr val="FBD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0153" autoAdjust="0"/>
    <p:restoredTop sz="93857" autoAdjust="0"/>
  </p:normalViewPr>
  <p:slideViewPr>
    <p:cSldViewPr>
      <p:cViewPr varScale="1">
        <p:scale>
          <a:sx n="118" d="100"/>
          <a:sy n="118" d="100"/>
        </p:scale>
        <p:origin x="1026" y="102"/>
      </p:cViewPr>
      <p:guideLst>
        <p:guide orient="horz" pos="220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51storage\sharefolder\02_&#1059;&#1087;&#1088;&#1072;&#1074;&#1083;&#1077;&#1085;&#1080;&#1077;%20&#1041;&#1056;&#1080;&#1041;&#1055;\02_&#1047;&#1040;&#1050;&#1054;&#1053;%20&#1054;%20&#1041;&#1070;&#1044;&#1046;&#1045;&#1058;&#1045;\2015\&#1048;&#1079;&#1084;&#1077;&#1085;&#1077;&#1085;&#1080;&#1103;%20&#1074;%20&#1079;&#1072;&#1082;&#1086;&#1085;\&#1059;&#1090;&#1086;&#1095;&#1085;&#1077;&#1085;&#1080;&#1077;%201\&#1055;&#1088;&#1077;&#1079;&#1077;&#1085;&#1090;&#1072;&#1094;&#1080;&#1103;\&#1057;&#1090;&#1088;&#1091;&#1082;&#1090;&#1091;&#1088;&#1072;%20&#1088;&#1072;&#1089;&#1093;&#1086;&#1076;&#1086;&#1074;%2012.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168692170879699E-2"/>
          <c:y val="3.7082151128507081E-2"/>
          <c:w val="0.93725028027188895"/>
          <c:h val="0.722626706007024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'дох-расх'!$B$11</c:f>
              <c:strCache>
                <c:ptCount val="1"/>
                <c:pt idx="0">
                  <c:v>Утверждено Законом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bg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/>
                      <a:t>6</a:t>
                    </a:r>
                    <a:r>
                      <a:rPr lang="en-US"/>
                      <a:t>88,8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'дох-расх'!$A$12:$A$13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'дох-расх'!$B$12:$B$13</c:f>
              <c:numCache>
                <c:formatCode>General</c:formatCode>
                <c:ptCount val="2"/>
                <c:pt idx="0" formatCode="#,##0.00">
                  <c:v>38907.076418000011</c:v>
                </c:pt>
                <c:pt idx="1">
                  <c:v>5688.7823856999994</c:v>
                </c:pt>
              </c:numCache>
            </c:numRef>
          </c:val>
        </c:ser>
        <c:ser>
          <c:idx val="1"/>
          <c:order val="1"/>
          <c:tx>
            <c:strRef>
              <c:f>'дох-расх'!$C$11</c:f>
              <c:strCache>
                <c:ptCount val="1"/>
                <c:pt idx="0">
                  <c:v>Проект Закона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bg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b="1"/>
                      <a:t>6</a:t>
                    </a:r>
                    <a:r>
                      <a:rPr lang="en-US"/>
                      <a:t>93,0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'дох-расх'!$A$12:$A$13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'дох-расх'!$C$12:$C$13</c:f>
              <c:numCache>
                <c:formatCode>General</c:formatCode>
                <c:ptCount val="2"/>
                <c:pt idx="0" formatCode="#,##0.00">
                  <c:v>39242.079554800002</c:v>
                </c:pt>
                <c:pt idx="1">
                  <c:v>5692.9996211000025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overlap val="-30"/>
        <c:axId val="154864824"/>
        <c:axId val="157048336"/>
      </c:barChart>
      <c:catAx>
        <c:axId val="154864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7048336"/>
        <c:crosses val="autoZero"/>
        <c:auto val="1"/>
        <c:lblAlgn val="ctr"/>
        <c:lblOffset val="100"/>
        <c:noMultiLvlLbl val="0"/>
      </c:catAx>
      <c:valAx>
        <c:axId val="15704833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one"/>
        <c:crossAx val="154864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094605649877294"/>
          <c:y val="0.88968586823686269"/>
          <c:w val="0.65770873943299246"/>
          <c:h val="7.254722765846533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11065641024593E-2"/>
          <c:y val="0.29606481481481683"/>
          <c:w val="0.97240992081409927"/>
          <c:h val="0.4928109839647448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rgbClr val="A6FA2A"/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967,5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1 585,0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1 168,2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755,2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ГД!$B$18:$E$18</c:f>
              <c:strCache>
                <c:ptCount val="4"/>
                <c:pt idx="0">
                  <c:v>01.01.2015
 (Прогноз)</c:v>
                </c:pt>
                <c:pt idx="1">
                  <c:v>01.01.2016
 (Прогноз)</c:v>
                </c:pt>
                <c:pt idx="2">
                  <c:v>01.01.2017 
(Прогноз)</c:v>
                </c:pt>
                <c:pt idx="3">
                  <c:v>01.01.2018
(Прогноз) </c:v>
                </c:pt>
              </c:strCache>
            </c:strRef>
          </c:cat>
          <c:val>
            <c:numRef>
              <c:f>ГД!$B$19:$E$19</c:f>
              <c:numCache>
                <c:formatCode>#,##0.0</c:formatCode>
                <c:ptCount val="4"/>
                <c:pt idx="0">
                  <c:v>-967.5</c:v>
                </c:pt>
                <c:pt idx="1">
                  <c:v>-1585.0341342699996</c:v>
                </c:pt>
                <c:pt idx="2">
                  <c:v>-1168.2081253599999</c:v>
                </c:pt>
                <c:pt idx="3">
                  <c:v>-755.15639999999996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69659336"/>
        <c:axId val="269659728"/>
      </c:barChart>
      <c:catAx>
        <c:axId val="269659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69659728"/>
        <c:crosses val="autoZero"/>
        <c:auto val="1"/>
        <c:lblAlgn val="ctr"/>
        <c:lblOffset val="100"/>
        <c:noMultiLvlLbl val="0"/>
      </c:catAx>
      <c:valAx>
        <c:axId val="269659728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26965933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ГД!$A$15</c:f>
              <c:strCache>
                <c:ptCount val="1"/>
                <c:pt idx="0">
                  <c:v>Долговая нагрузка </c:v>
                </c:pt>
              </c:strCache>
            </c:strRef>
          </c:tx>
          <c:spPr>
            <a:pattFill prst="pct30">
              <a:fgClr>
                <a:schemeClr val="accent1"/>
              </a:fgClr>
              <a:bgClr>
                <a:schemeClr val="bg1"/>
              </a:bgClr>
            </a:patt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1.1767903254778548E-3"/>
                  <c:y val="-0.405688015341290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5996045484435675E-2"/>
                  <c:y val="-0.422626048796510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2276180112905422E-2"/>
                  <c:y val="-0.309204170551098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278381767105248E-3"/>
                  <c:y val="-0.27573264806325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i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ГД!$B$14:$E$14</c:f>
              <c:numCache>
                <c:formatCode>dd/mm/yyyy</c:formatCode>
                <c:ptCount val="4"/>
                <c:pt idx="0">
                  <c:v>42005</c:v>
                </c:pt>
                <c:pt idx="1">
                  <c:v>42370</c:v>
                </c:pt>
                <c:pt idx="2">
                  <c:v>42736</c:v>
                </c:pt>
                <c:pt idx="3">
                  <c:v>43101</c:v>
                </c:pt>
              </c:numCache>
            </c:numRef>
          </c:cat>
          <c:val>
            <c:numRef>
              <c:f>ГД!$B$15:$E$15</c:f>
              <c:numCache>
                <c:formatCode>#,##0.0</c:formatCode>
                <c:ptCount val="4"/>
                <c:pt idx="0">
                  <c:v>55.282028333806288</c:v>
                </c:pt>
                <c:pt idx="1">
                  <c:v>56.152887292966348</c:v>
                </c:pt>
                <c:pt idx="2">
                  <c:v>52.278781056837502</c:v>
                </c:pt>
                <c:pt idx="3">
                  <c:v>49.356650194068955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9660512"/>
        <c:axId val="269660904"/>
      </c:areaChart>
      <c:dateAx>
        <c:axId val="26966051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269660904"/>
        <c:crosses val="autoZero"/>
        <c:auto val="1"/>
        <c:lblOffset val="100"/>
        <c:baseTimeUnit val="years"/>
      </c:dateAx>
      <c:valAx>
        <c:axId val="26966090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269660512"/>
        <c:crosses val="autoZero"/>
        <c:crossBetween val="midCat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630196225576638E-2"/>
          <c:y val="0.11944697715579497"/>
          <c:w val="0.96963820637431652"/>
          <c:h val="0.7190601906301599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ГД!$A$4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bg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ГД!$B$2:$E$2</c:f>
              <c:strCache>
                <c:ptCount val="4"/>
                <c:pt idx="0">
                  <c:v>01.01.2015
Факт</c:v>
                </c:pt>
                <c:pt idx="1">
                  <c:v>01.01.2016 
Прогноз</c:v>
                </c:pt>
                <c:pt idx="2">
                  <c:v>01.01.2017
Прогноз </c:v>
                </c:pt>
                <c:pt idx="3">
                  <c:v>01.01.2018
Прогноз </c:v>
                </c:pt>
              </c:strCache>
            </c:strRef>
          </c:cat>
          <c:val>
            <c:numRef>
              <c:f>ГД!$B$4:$E$4</c:f>
              <c:numCache>
                <c:formatCode>#,##0.0</c:formatCode>
                <c:ptCount val="4"/>
                <c:pt idx="0">
                  <c:v>4280.2</c:v>
                </c:pt>
                <c:pt idx="1">
                  <c:v>2984.7</c:v>
                </c:pt>
                <c:pt idx="2">
                  <c:v>1638.8</c:v>
                </c:pt>
              </c:numCache>
            </c:numRef>
          </c:val>
        </c:ser>
        <c:ser>
          <c:idx val="2"/>
          <c:order val="1"/>
          <c:tx>
            <c:strRef>
              <c:f>ГД!$A$5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bg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20 820,0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ГД!$B$2:$E$2</c:f>
              <c:strCache>
                <c:ptCount val="4"/>
                <c:pt idx="0">
                  <c:v>01.01.2015
Факт</c:v>
                </c:pt>
                <c:pt idx="1">
                  <c:v>01.01.2016 
Прогноз</c:v>
                </c:pt>
                <c:pt idx="2">
                  <c:v>01.01.2017
Прогноз </c:v>
                </c:pt>
                <c:pt idx="3">
                  <c:v>01.01.2018
Прогноз </c:v>
                </c:pt>
              </c:strCache>
            </c:strRef>
          </c:cat>
          <c:val>
            <c:numRef>
              <c:f>ГД!$B$5:$E$5</c:f>
              <c:numCache>
                <c:formatCode>#,##0.0</c:formatCode>
                <c:ptCount val="4"/>
                <c:pt idx="0">
                  <c:v>15480</c:v>
                </c:pt>
                <c:pt idx="1">
                  <c:v>19440</c:v>
                </c:pt>
                <c:pt idx="2">
                  <c:v>19860</c:v>
                </c:pt>
                <c:pt idx="3" formatCode="General">
                  <c:v>20820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100"/>
        <c:axId val="269661688"/>
        <c:axId val="269868600"/>
      </c:barChart>
      <c:catAx>
        <c:axId val="269661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69868600"/>
        <c:crosses val="autoZero"/>
        <c:auto val="1"/>
        <c:lblAlgn val="ctr"/>
        <c:lblOffset val="100"/>
        <c:noMultiLvlLbl val="0"/>
      </c:catAx>
      <c:valAx>
        <c:axId val="26986860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269661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5139365767361187E-2"/>
          <c:y val="4.3473651597396884E-2"/>
          <c:w val="0.93010370069133796"/>
          <c:h val="0.8228631873453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'безвозм пост'!$B$3</c:f>
              <c:strCache>
                <c:ptCount val="1"/>
                <c:pt idx="0">
                  <c:v>Утверждено Законом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 </a:t>
                    </a:r>
                    <a:r>
                      <a:rPr lang="en-US" smtClean="0"/>
                      <a:t>055,</a:t>
                    </a:r>
                    <a:r>
                      <a:rPr lang="ru-RU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'безвозм пост'!$A$4:$A$7</c:f>
              <c:strCache>
                <c:ptCount val="4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Прочие МБТ</c:v>
                </c:pt>
              </c:strCache>
            </c:strRef>
          </c:cat>
          <c:val>
            <c:numRef>
              <c:f>'безвозм пост'!$B$4:$B$7</c:f>
              <c:numCache>
                <c:formatCode>#,##0.0</c:formatCode>
                <c:ptCount val="4"/>
                <c:pt idx="0">
                  <c:v>3840.5803000000001</c:v>
                </c:pt>
                <c:pt idx="1">
                  <c:v>1698.46308122</c:v>
                </c:pt>
                <c:pt idx="2">
                  <c:v>47.991800000000005</c:v>
                </c:pt>
                <c:pt idx="3">
                  <c:v>1055.3580811899999</c:v>
                </c:pt>
              </c:numCache>
            </c:numRef>
          </c:val>
        </c:ser>
        <c:ser>
          <c:idx val="1"/>
          <c:order val="1"/>
          <c:tx>
            <c:strRef>
              <c:f>'безвозм пост'!$C$3</c:f>
              <c:strCache>
                <c:ptCount val="1"/>
                <c:pt idx="0">
                  <c:v>Проект закона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431497581199501E-2"/>
                  <c:y val="-6.9969573336193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'безвозм пост'!$A$4:$A$7</c:f>
              <c:strCache>
                <c:ptCount val="4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Прочие МБТ</c:v>
                </c:pt>
              </c:strCache>
            </c:strRef>
          </c:cat>
          <c:val>
            <c:numRef>
              <c:f>'безвозм пост'!$C$4:$C$7</c:f>
              <c:numCache>
                <c:formatCode>#,##0.0</c:formatCode>
                <c:ptCount val="4"/>
                <c:pt idx="0">
                  <c:v>3840.5803000000001</c:v>
                </c:pt>
                <c:pt idx="1">
                  <c:v>1797.6344972199997</c:v>
                </c:pt>
                <c:pt idx="2">
                  <c:v>337.02636499999994</c:v>
                </c:pt>
                <c:pt idx="3">
                  <c:v>941.70042826999952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57049904"/>
        <c:axId val="157050296"/>
      </c:barChart>
      <c:catAx>
        <c:axId val="157049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7050296"/>
        <c:crosses val="autoZero"/>
        <c:auto val="1"/>
        <c:lblAlgn val="ctr"/>
        <c:lblOffset val="100"/>
        <c:noMultiLvlLbl val="0"/>
      </c:catAx>
      <c:valAx>
        <c:axId val="15705029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157049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4779962648013737"/>
          <c:y val="0.92960418157269553"/>
          <c:w val="0.49961681706570055"/>
          <c:h val="7.0395738501668831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264257665466593"/>
          <c:y val="0.1057609320886168"/>
          <c:w val="0.69013066456123862"/>
          <c:h val="0.59785304137280237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8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8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'безвозм пост'!$A$12:$A$13</c:f>
              <c:strCache>
                <c:ptCount val="2"/>
                <c:pt idx="0">
                  <c:v>Проект закона</c:v>
                </c:pt>
                <c:pt idx="1">
                  <c:v>Утверждено
Законом</c:v>
                </c:pt>
              </c:strCache>
            </c:strRef>
          </c:cat>
          <c:val>
            <c:numRef>
              <c:f>'безвозм пост'!$B$12:$B$13</c:f>
              <c:numCache>
                <c:formatCode>#,##0.0</c:formatCode>
                <c:ptCount val="2"/>
                <c:pt idx="0">
                  <c:v>6916.9415904900015</c:v>
                </c:pt>
                <c:pt idx="1">
                  <c:v>6642.3932624100016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overlap val="-42"/>
        <c:axId val="157051080"/>
        <c:axId val="157051472"/>
      </c:barChart>
      <c:catAx>
        <c:axId val="157051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7051472"/>
        <c:crosses val="autoZero"/>
        <c:auto val="1"/>
        <c:lblAlgn val="ctr"/>
        <c:lblOffset val="100"/>
        <c:noMultiLvlLbl val="0"/>
      </c:catAx>
      <c:valAx>
        <c:axId val="157051472"/>
        <c:scaling>
          <c:orientation val="minMax"/>
          <c:max val="7900"/>
          <c:min val="0"/>
        </c:scaling>
        <c:delete val="0"/>
        <c:axPos val="b"/>
        <c:numFmt formatCode="#,##0.0" sourceLinked="1"/>
        <c:majorTickMark val="out"/>
        <c:minorTickMark val="none"/>
        <c:tickLblPos val="none"/>
        <c:crossAx val="157051080"/>
        <c:crosses val="autoZero"/>
        <c:crossBetween val="between"/>
        <c:majorUnit val="2500"/>
        <c:minorUnit val="2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803913390851678E-3"/>
          <c:y val="2.2729369837944574E-2"/>
          <c:w val="0.99529742370181218"/>
          <c:h val="0.807859226292365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'расходы по видам'!$A$16</c:f>
              <c:strCache>
                <c:ptCount val="1"/>
                <c:pt idx="0">
                  <c:v>Средства областного бюджета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'расходы по видам'!$B$16:$C$16</c:f>
              <c:numCache>
                <c:formatCode>#,##0.0</c:formatCode>
                <c:ptCount val="2"/>
                <c:pt idx="0">
                  <c:v>48601.221940939984</c:v>
                </c:pt>
                <c:pt idx="1">
                  <c:v>45685.267864749992</c:v>
                </c:pt>
              </c:numCache>
            </c:numRef>
          </c:val>
        </c:ser>
        <c:ser>
          <c:idx val="1"/>
          <c:order val="1"/>
          <c:tx>
            <c:strRef>
              <c:f>'расходы по видам'!$A$15</c:f>
              <c:strCache>
                <c:ptCount val="1"/>
                <c:pt idx="0">
                  <c:v>Средства федерального бюджета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'расходы по видам'!$B$15:$C$15</c:f>
              <c:numCache>
                <c:formatCode>#,##0.0</c:formatCode>
                <c:ptCount val="2"/>
                <c:pt idx="0">
                  <c:v>4473.2240624100014</c:v>
                </c:pt>
                <c:pt idx="1">
                  <c:v>4741.3251141200017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157623984"/>
        <c:axId val="157624376"/>
      </c:barChart>
      <c:catAx>
        <c:axId val="157623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57624376"/>
        <c:crosses val="autoZero"/>
        <c:auto val="1"/>
        <c:lblAlgn val="ctr"/>
        <c:lblOffset val="100"/>
        <c:noMultiLvlLbl val="0"/>
      </c:catAx>
      <c:valAx>
        <c:axId val="157624376"/>
        <c:scaling>
          <c:orientation val="minMax"/>
          <c:min val="0"/>
        </c:scaling>
        <c:delete val="1"/>
        <c:axPos val="l"/>
        <c:numFmt formatCode="#,##0.0" sourceLinked="1"/>
        <c:majorTickMark val="out"/>
        <c:minorTickMark val="none"/>
        <c:tickLblPos val="none"/>
        <c:crossAx val="1576239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3.0181667003665886E-2"/>
          <c:y val="0.94262132896038631"/>
          <c:w val="0.94935957477323052"/>
          <c:h val="3.8950427102679458E-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508840601869343"/>
          <c:y val="1.4177950949874263E-3"/>
          <c:w val="0.48592730620690117"/>
          <c:h val="0.963024847278721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разделы!$B$3</c:f>
              <c:strCache>
                <c:ptCount val="1"/>
                <c:pt idx="0">
                  <c:v>с учетом изменений</c:v>
                </c:pt>
              </c:strCache>
            </c:strRef>
          </c:tx>
          <c:spPr>
            <a:pattFill prst="pct30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bg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13"/>
              <c:layout>
                <c:manualLayout>
                  <c:x val="-1.69585857981591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разделы!$A$4:$A$17</c:f>
              <c:strCache>
                <c:ptCount val="14"/>
                <c:pt idx="0">
                  <c:v>Национальная оборона</c:v>
                </c:pt>
                <c:pt idx="1">
                  <c:v>Средства массовой информации</c:v>
                </c:pt>
                <c:pt idx="2">
                  <c:v>Охрана окружающей среды</c:v>
                </c:pt>
                <c:pt idx="3">
                  <c:v>Физическая культура и спорт</c:v>
                </c:pt>
                <c:pt idx="4">
                  <c:v>Культура, кинематография</c:v>
                </c:pt>
                <c:pt idx="5">
                  <c:v>Национальная безопасность и правоохранительная деятельность</c:v>
                </c:pt>
                <c:pt idx="6">
                  <c:v>Обслуживание государственного и муниципального долга</c:v>
                </c:pt>
                <c:pt idx="7">
                  <c:v>Общегосударственные вопросы</c:v>
                </c:pt>
                <c:pt idx="8">
                  <c:v>Жилищно-коммунальное хозяйство</c:v>
                </c:pt>
                <c:pt idx="9">
                  <c:v>Межбюджетные трансферты общего характера бюджетам бюджетной системы Российской Федерации</c:v>
                </c:pt>
                <c:pt idx="10">
                  <c:v>Национальная экономика</c:v>
                </c:pt>
                <c:pt idx="11">
                  <c:v>Здравоохранение</c:v>
                </c:pt>
                <c:pt idx="12">
                  <c:v>Социальная политика</c:v>
                </c:pt>
                <c:pt idx="13">
                  <c:v>Образование</c:v>
                </c:pt>
              </c:strCache>
            </c:strRef>
          </c:cat>
          <c:val>
            <c:numRef>
              <c:f>разделы!$B$4:$B$17</c:f>
              <c:numCache>
                <c:formatCode>#,##0.00</c:formatCode>
                <c:ptCount val="14"/>
                <c:pt idx="0">
                  <c:v>11.396800000000002</c:v>
                </c:pt>
                <c:pt idx="1">
                  <c:v>28.885020309999984</c:v>
                </c:pt>
                <c:pt idx="2">
                  <c:v>88.102093029999978</c:v>
                </c:pt>
                <c:pt idx="3">
                  <c:v>437.61060814000001</c:v>
                </c:pt>
                <c:pt idx="4">
                  <c:v>806.74793459</c:v>
                </c:pt>
                <c:pt idx="5">
                  <c:v>1363.4510617300004</c:v>
                </c:pt>
                <c:pt idx="6">
                  <c:v>1585.0341342699994</c:v>
                </c:pt>
                <c:pt idx="7">
                  <c:v>1853.6136337299999</c:v>
                </c:pt>
                <c:pt idx="8">
                  <c:v>2979.3031457299999</c:v>
                </c:pt>
                <c:pt idx="9">
                  <c:v>3845.4918000000002</c:v>
                </c:pt>
                <c:pt idx="10">
                  <c:v>4084.8178649299998</c:v>
                </c:pt>
                <c:pt idx="11">
                  <c:v>9583.0776232299922</c:v>
                </c:pt>
                <c:pt idx="12">
                  <c:v>11307.051744370005</c:v>
                </c:pt>
                <c:pt idx="13">
                  <c:v>12452.009514809999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157625552"/>
        <c:axId val="157625944"/>
      </c:barChart>
      <c:catAx>
        <c:axId val="157625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7625944"/>
        <c:crosses val="autoZero"/>
        <c:auto val="1"/>
        <c:lblAlgn val="ctr"/>
        <c:lblOffset val="100"/>
        <c:noMultiLvlLbl val="0"/>
      </c:catAx>
      <c:valAx>
        <c:axId val="157625944"/>
        <c:scaling>
          <c:orientation val="minMax"/>
        </c:scaling>
        <c:delete val="1"/>
        <c:axPos val="b"/>
        <c:numFmt formatCode="#,##0.00" sourceLinked="1"/>
        <c:majorTickMark val="out"/>
        <c:minorTickMark val="none"/>
        <c:tickLblPos val="none"/>
        <c:crossAx val="157625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28397948602429"/>
          <c:y val="0.10194850779209905"/>
          <c:w val="0.72521666182167788"/>
          <c:h val="0.566218977213150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капстрой!$A$3</c:f>
              <c:strCache>
                <c:ptCount val="1"/>
                <c:pt idx="0">
                  <c:v>Муниципальные объекты</c:v>
                </c:pt>
              </c:strCache>
            </c:strRef>
          </c:tx>
          <c:spPr>
            <a:pattFill prst="pct30">
              <a:fgClr>
                <a:schemeClr val="accent6">
                  <a:lumMod val="60000"/>
                  <a:lumOff val="4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bg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капстрой!$B$2:$C$2</c:f>
              <c:strCache>
                <c:ptCount val="2"/>
                <c:pt idx="0">
                  <c:v>Утверждено Законом (1 824,6 млн. рублей)</c:v>
                </c:pt>
                <c:pt idx="1">
                  <c:v>Проект Закона
(1 406,7 млн.рублей)</c:v>
                </c:pt>
              </c:strCache>
            </c:strRef>
          </c:cat>
          <c:val>
            <c:numRef>
              <c:f>капстрой!$B$3:$C$3</c:f>
              <c:numCache>
                <c:formatCode>#,##0.0</c:formatCode>
                <c:ptCount val="2"/>
                <c:pt idx="0">
                  <c:v>330.8929</c:v>
                </c:pt>
                <c:pt idx="1">
                  <c:v>323.6049000000001</c:v>
                </c:pt>
              </c:numCache>
            </c:numRef>
          </c:val>
        </c:ser>
        <c:ser>
          <c:idx val="1"/>
          <c:order val="1"/>
          <c:tx>
            <c:strRef>
              <c:f>капстрой!$A$4</c:f>
              <c:strCache>
                <c:ptCount val="1"/>
                <c:pt idx="0">
                  <c:v>Государственные объекты, включая объекты унитарных предприятий</c:v>
                </c:pt>
              </c:strCache>
            </c:strRef>
          </c:tx>
          <c:spPr>
            <a:pattFill prst="pct30">
              <a:fgClr>
                <a:schemeClr val="bg2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капстрой!$B$2:$C$2</c:f>
              <c:strCache>
                <c:ptCount val="2"/>
                <c:pt idx="0">
                  <c:v>Утверждено Законом (1 824,6 млн. рублей)</c:v>
                </c:pt>
                <c:pt idx="1">
                  <c:v>Проект Закона
(1 406,7 млн.рублей)</c:v>
                </c:pt>
              </c:strCache>
            </c:strRef>
          </c:cat>
          <c:val>
            <c:numRef>
              <c:f>капстрой!$B$4:$C$4</c:f>
              <c:numCache>
                <c:formatCode>#,##0.0</c:formatCode>
                <c:ptCount val="2"/>
                <c:pt idx="0">
                  <c:v>1493.7029791700006</c:v>
                </c:pt>
                <c:pt idx="1">
                  <c:v>1083.1254626099999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overlap val="100"/>
        <c:axId val="158454632"/>
        <c:axId val="158455024"/>
      </c:barChart>
      <c:catAx>
        <c:axId val="1584546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8455024"/>
        <c:crosses val="autoZero"/>
        <c:auto val="1"/>
        <c:lblAlgn val="ctr"/>
        <c:lblOffset val="100"/>
        <c:noMultiLvlLbl val="0"/>
      </c:catAx>
      <c:valAx>
        <c:axId val="158455024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one"/>
        <c:crossAx val="158454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75804094903659"/>
          <c:y val="0.6808529211040043"/>
          <c:w val="0.88638147097579878"/>
          <c:h val="0.283394107003983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6.627041439840017E-3"/>
          <c:w val="0.99167059813725789"/>
          <c:h val="0.81710579166417441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horzBrick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dLbl>
              <c:idx val="2"/>
              <c:layout>
                <c:manualLayout>
                  <c:x val="-7.0835054941230345E-3"/>
                  <c:y val="5.6546479425095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капстрой!$A$12:$A$19</c:f>
              <c:strCache>
                <c:ptCount val="8"/>
                <c:pt idx="0">
                  <c:v>Жилищно-коммунальное хозяйство</c:v>
                </c:pt>
                <c:pt idx="1">
                  <c:v>Культура, кинематография</c:v>
                </c:pt>
                <c:pt idx="2">
                  <c:v>Социальная политика</c:v>
                </c:pt>
                <c:pt idx="3">
                  <c:v>Физическая культура и спорт</c:v>
                </c:pt>
                <c:pt idx="4">
                  <c:v>Образование</c:v>
                </c:pt>
                <c:pt idx="5">
                  <c:v>Национальная экономика</c:v>
                </c:pt>
                <c:pt idx="6">
                  <c:v>Здравоохранение</c:v>
                </c:pt>
                <c:pt idx="7">
                  <c:v>Национальная безопасность и правоохранительная деятельность</c:v>
                </c:pt>
              </c:strCache>
            </c:strRef>
          </c:cat>
          <c:val>
            <c:numRef>
              <c:f>капстрой!$B$12:$B$19</c:f>
              <c:numCache>
                <c:formatCode>0.0</c:formatCode>
                <c:ptCount val="8"/>
                <c:pt idx="0">
                  <c:v>461.01342841999991</c:v>
                </c:pt>
                <c:pt idx="1">
                  <c:v>454.01400000000001</c:v>
                </c:pt>
                <c:pt idx="2">
                  <c:v>240.79649999999998</c:v>
                </c:pt>
                <c:pt idx="3">
                  <c:v>198.86450000000002</c:v>
                </c:pt>
                <c:pt idx="4">
                  <c:v>183.71539999999999</c:v>
                </c:pt>
                <c:pt idx="5">
                  <c:v>68.208310749999981</c:v>
                </c:pt>
                <c:pt idx="6">
                  <c:v>82.3</c:v>
                </c:pt>
                <c:pt idx="7">
                  <c:v>135.68374</c:v>
                </c:pt>
              </c:numCache>
            </c:numRef>
          </c:val>
        </c:ser>
        <c:ser>
          <c:idx val="1"/>
          <c:order val="1"/>
          <c:spPr>
            <a:pattFill prst="horzBrick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smtClean="0"/>
                      <a:t>2</a:t>
                    </a:r>
                    <a:r>
                      <a:rPr lang="en-US" smtClean="0"/>
                      <a:t>36,3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667217581193718E-2"/>
                  <c:y val="-1.130929588501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6917320877667537E-2"/>
                  <c:y val="1.1309295885019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капстрой!$A$12:$A$19</c:f>
              <c:strCache>
                <c:ptCount val="8"/>
                <c:pt idx="0">
                  <c:v>Жилищно-коммунальное хозяйство</c:v>
                </c:pt>
                <c:pt idx="1">
                  <c:v>Культура, кинематография</c:v>
                </c:pt>
                <c:pt idx="2">
                  <c:v>Социальная политика</c:v>
                </c:pt>
                <c:pt idx="3">
                  <c:v>Физическая культура и спорт</c:v>
                </c:pt>
                <c:pt idx="4">
                  <c:v>Образование</c:v>
                </c:pt>
                <c:pt idx="5">
                  <c:v>Национальная экономика</c:v>
                </c:pt>
                <c:pt idx="6">
                  <c:v>Здравоохранение</c:v>
                </c:pt>
                <c:pt idx="7">
                  <c:v>Национальная безопасность и правоохранительная деятельность</c:v>
                </c:pt>
              </c:strCache>
            </c:strRef>
          </c:cat>
          <c:val>
            <c:numRef>
              <c:f>капстрой!$C$12:$C$19</c:f>
              <c:numCache>
                <c:formatCode>0.0</c:formatCode>
                <c:ptCount val="8"/>
                <c:pt idx="0">
                  <c:v>332.17735782</c:v>
                </c:pt>
                <c:pt idx="1">
                  <c:v>236.37523459000002</c:v>
                </c:pt>
                <c:pt idx="2">
                  <c:v>270.79649999999987</c:v>
                </c:pt>
                <c:pt idx="3">
                  <c:v>198.86450000000002</c:v>
                </c:pt>
                <c:pt idx="4">
                  <c:v>183.71539999999999</c:v>
                </c:pt>
                <c:pt idx="5">
                  <c:v>74.325124610000003</c:v>
                </c:pt>
                <c:pt idx="6">
                  <c:v>56.3</c:v>
                </c:pt>
                <c:pt idx="7">
                  <c:v>54.176245590000001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58455808"/>
        <c:axId val="158456200"/>
      </c:barChart>
      <c:catAx>
        <c:axId val="15845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 anchor="ctr" anchorCtr="1"/>
          <a:lstStyle/>
          <a:p>
            <a:pPr>
              <a:defRPr sz="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8456200"/>
        <c:crosses val="autoZero"/>
        <c:auto val="1"/>
        <c:lblAlgn val="ctr"/>
        <c:lblOffset val="100"/>
        <c:noMultiLvlLbl val="0"/>
      </c:catAx>
      <c:valAx>
        <c:axId val="158456200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one"/>
        <c:crossAx val="1584558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1724376854952629"/>
          <c:y val="1.1645746287152644E-2"/>
          <c:w val="0.68177552000119401"/>
          <c:h val="0.90163942678385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МБТ!$B$7</c:f>
              <c:strCache>
                <c:ptCount val="1"/>
                <c:pt idx="0">
                  <c:v>Утверждено Законом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1494516482295627E-2"/>
                  <c:y val="2.20461615376069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1956131858364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3450648340659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896709889377375E-2"/>
                  <c:y val="-2.20461615376071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МБТ!$A$8:$A$11</c:f>
              <c:strCache>
                <c:ptCount val="4"/>
                <c:pt idx="0">
                  <c:v>Иные МБТ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МБТ!$B$8:$B$11</c:f>
              <c:numCache>
                <c:formatCode>#,##0.0</c:formatCode>
                <c:ptCount val="4"/>
                <c:pt idx="0">
                  <c:v>269.98133999999988</c:v>
                </c:pt>
                <c:pt idx="1">
                  <c:v>11243.678</c:v>
                </c:pt>
                <c:pt idx="2">
                  <c:v>2168.2006556999995</c:v>
                </c:pt>
                <c:pt idx="3">
                  <c:v>3044.9099000000001</c:v>
                </c:pt>
              </c:numCache>
            </c:numRef>
          </c:val>
        </c:ser>
        <c:ser>
          <c:idx val="1"/>
          <c:order val="1"/>
          <c:tx>
            <c:strRef>
              <c:f>МБТ!$C$7</c:f>
              <c:strCache>
                <c:ptCount val="1"/>
                <c:pt idx="0">
                  <c:v>Проект закона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464372014220643E-2"/>
                  <c:y val="-2.20461615376069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896709889377375E-2"/>
                  <c:y val="-1.763692923008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643968130525137E-2"/>
                  <c:y val="-6.6138484612820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747258241147755E-2"/>
                  <c:y val="-8.8184646150427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МБТ!$A$8:$A$11</c:f>
              <c:strCache>
                <c:ptCount val="4"/>
                <c:pt idx="0">
                  <c:v>Иные МБТ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Дотации</c:v>
                </c:pt>
              </c:strCache>
            </c:strRef>
          </c:cat>
          <c:val>
            <c:numRef>
              <c:f>МБТ!$C$8:$C$11</c:f>
              <c:numCache>
                <c:formatCode>#,##0.0</c:formatCode>
                <c:ptCount val="4"/>
                <c:pt idx="0">
                  <c:v>230.21062362999996</c:v>
                </c:pt>
                <c:pt idx="1">
                  <c:v>10809.722159999999</c:v>
                </c:pt>
                <c:pt idx="2">
                  <c:v>1924.1822521199997</c:v>
                </c:pt>
                <c:pt idx="3">
                  <c:v>3094.9099000000001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8456984"/>
        <c:axId val="158457376"/>
        <c:axId val="0"/>
      </c:bar3DChart>
      <c:catAx>
        <c:axId val="158456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8457376"/>
        <c:crosses val="autoZero"/>
        <c:auto val="1"/>
        <c:lblAlgn val="ctr"/>
        <c:lblOffset val="100"/>
        <c:noMultiLvlLbl val="0"/>
      </c:catAx>
      <c:valAx>
        <c:axId val="158457376"/>
        <c:scaling>
          <c:orientation val="minMax"/>
        </c:scaling>
        <c:delete val="1"/>
        <c:axPos val="b"/>
        <c:numFmt formatCode="#,##0.0" sourceLinked="1"/>
        <c:majorTickMark val="out"/>
        <c:minorTickMark val="none"/>
        <c:tickLblPos val="none"/>
        <c:crossAx val="1584569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8.5045375245254254E-2"/>
          <c:y val="0.92502711358526857"/>
          <c:w val="0.87581414565048332"/>
          <c:h val="4.7065141157631454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6088504077053E-2"/>
          <c:y val="1.8261879742015109E-3"/>
          <c:w val="0.91204827143962564"/>
          <c:h val="0.764654869697019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МБТ!$B$1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14 </a:t>
                    </a:r>
                    <a:r>
                      <a:rPr lang="en-US" smtClean="0"/>
                      <a:t>537,0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МБТ!$A$2:$A$3</c:f>
              <c:strCache>
                <c:ptCount val="2"/>
                <c:pt idx="0">
                  <c:v>Утверждено Законом</c:v>
                </c:pt>
                <c:pt idx="1">
                  <c:v>Проект закона</c:v>
                </c:pt>
              </c:strCache>
            </c:strRef>
          </c:cat>
          <c:val>
            <c:numRef>
              <c:f>МБТ!$B$2:$B$3</c:f>
              <c:numCache>
                <c:formatCode>#,##0.0</c:formatCode>
                <c:ptCount val="2"/>
                <c:pt idx="0">
                  <c:v>14536.945077460001</c:v>
                </c:pt>
                <c:pt idx="1">
                  <c:v>13858.529446450002</c:v>
                </c:pt>
              </c:numCache>
            </c:numRef>
          </c:val>
        </c:ser>
        <c:ser>
          <c:idx val="1"/>
          <c:order val="1"/>
          <c:tx>
            <c:strRef>
              <c:f>МБТ!$C$1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МБТ!$A$2:$A$3</c:f>
              <c:strCache>
                <c:ptCount val="2"/>
                <c:pt idx="0">
                  <c:v>Утверждено Законом</c:v>
                </c:pt>
                <c:pt idx="1">
                  <c:v>Проект закона</c:v>
                </c:pt>
              </c:strCache>
            </c:strRef>
          </c:cat>
          <c:val>
            <c:numRef>
              <c:f>МБТ!$C$2:$C$3</c:f>
              <c:numCache>
                <c:formatCode>#,##0.0</c:formatCode>
                <c:ptCount val="2"/>
                <c:pt idx="0">
                  <c:v>2189.8248182400002</c:v>
                </c:pt>
                <c:pt idx="1">
                  <c:v>2200.4954893000004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69658160"/>
        <c:axId val="269658552"/>
      </c:barChart>
      <c:catAx>
        <c:axId val="26965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69658552"/>
        <c:crosses val="autoZero"/>
        <c:auto val="1"/>
        <c:lblAlgn val="ctr"/>
        <c:lblOffset val="100"/>
        <c:noMultiLvlLbl val="0"/>
      </c:catAx>
      <c:valAx>
        <c:axId val="269658552"/>
        <c:scaling>
          <c:orientation val="minMax"/>
          <c:max val="23500"/>
          <c:min val="0"/>
        </c:scaling>
        <c:delete val="1"/>
        <c:axPos val="l"/>
        <c:numFmt formatCode="#,##0.0" sourceLinked="1"/>
        <c:majorTickMark val="out"/>
        <c:minorTickMark val="none"/>
        <c:tickLblPos val="none"/>
        <c:crossAx val="269658160"/>
        <c:crosses val="autoZero"/>
        <c:crossBetween val="between"/>
      </c:valAx>
      <c:spPr>
        <a:noFill/>
        <a:ln w="25402">
          <a:noFill/>
        </a:ln>
      </c:spPr>
    </c:plotArea>
    <c:legend>
      <c:legendPos val="b"/>
      <c:layout>
        <c:manualLayout>
          <c:xMode val="edge"/>
          <c:yMode val="edge"/>
          <c:x val="0"/>
          <c:y val="0.89080603806919623"/>
          <c:w val="0.98371599062092507"/>
          <c:h val="6.3795959958800524E-2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495" y="4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EA5D6F-16F1-4010-9DE8-5FB2D81ECF6B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41415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495" y="9441415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60CCE75-134D-4E66-9350-C7800AF80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871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495" y="4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95A0AA-0712-4A2A-A047-819EAE4536FD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15" tIns="45806" rIns="91615" bIns="4580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58" y="4721511"/>
            <a:ext cx="5447674" cy="4471741"/>
          </a:xfrm>
          <a:prstGeom prst="rect">
            <a:avLst/>
          </a:prstGeom>
        </p:spPr>
        <p:txBody>
          <a:bodyPr vert="horz" lIns="91615" tIns="45806" rIns="91615" bIns="4580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41415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495" y="9441415"/>
            <a:ext cx="2950689" cy="496327"/>
          </a:xfrm>
          <a:prstGeom prst="rect">
            <a:avLst/>
          </a:prstGeom>
        </p:spPr>
        <p:txBody>
          <a:bodyPr vert="horz" lIns="91615" tIns="45806" rIns="91615" bIns="4580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936FD4-43AA-4F20-BE0D-3B411C8EE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68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7574BE-0487-42DE-9DEF-F4EAA79E21D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430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936FD4-43AA-4F20-BE0D-3B411C8EE14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57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6CF97-E54A-4E9B-BEEC-297D62B62FFA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3834A-AA30-4AEB-B7CD-2D32C0042F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49073-F7C3-441E-A8F6-2B6D4147B499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67BE-4D6E-45AA-BACC-339A57221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341D-10D0-402D-AB0F-FE2A4FDF0AD2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E712D-FA97-4F5E-A868-111E6174F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40865-2B6A-4E63-AD2E-A900C5C42A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3B9F-4061-4F68-A20C-D7EB2A085361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B5DE6-944F-4D83-B77A-6A6E161BE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8EE4-E04F-4551-84D6-55A347E3C2F3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F154-0303-4332-B0FD-F83BB504CA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2AEC-AC78-4E0E-AA52-810DAA62107E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4E920-08DF-4822-B349-DDDA0DCF2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4CA46-1E42-4834-A356-1261EC3422F3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C93A-ADBF-4E63-B62C-CBEE175A8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711B4-1B01-419E-8115-80590AE97B24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FC3B7-3B06-4F89-8631-6B891BC9C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A5C63-F037-45D3-9EA8-99159C7C0328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AE4C1-0D5D-4C1C-A156-A92C05758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7F805-F728-4385-9A0D-5AF7E1B625A9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65F55-AA5C-46B1-85C4-35C1C3761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86B01-2060-45F9-9C43-D9128A81A8F5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D1637-3494-42BB-BE1A-34C034165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457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BEC078-8200-410A-AF1C-E762E68EF95E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A33BBA-7F97-491D-9A0F-0A4B12F79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  <p:sldLayoutId id="2147484410" r:id="rId2"/>
    <p:sldLayoutId id="2147484411" r:id="rId3"/>
    <p:sldLayoutId id="2147484412" r:id="rId4"/>
    <p:sldLayoutId id="2147484413" r:id="rId5"/>
    <p:sldLayoutId id="2147484414" r:id="rId6"/>
    <p:sldLayoutId id="2147484415" r:id="rId7"/>
    <p:sldLayoutId id="2147484416" r:id="rId8"/>
    <p:sldLayoutId id="2147484417" r:id="rId9"/>
    <p:sldLayoutId id="2147484418" r:id="rId10"/>
    <p:sldLayoutId id="2147484419" r:id="rId11"/>
    <p:sldLayoutId id="214748442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642918"/>
            <a:ext cx="8606756" cy="501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5"/>
          <p:cNvSpPr txBox="1">
            <a:spLocks noChangeArrowheads="1"/>
          </p:cNvSpPr>
          <p:nvPr/>
        </p:nvSpPr>
        <p:spPr>
          <a:xfrm>
            <a:off x="1253299" y="2276872"/>
            <a:ext cx="6840760" cy="147295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cap="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проекте закона </a:t>
            </a:r>
          </a:p>
          <a:p>
            <a:pPr>
              <a:defRPr/>
            </a:pPr>
            <a:r>
              <a:rPr lang="ru-RU" sz="2400" b="1" cap="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Мурманской области </a:t>
            </a:r>
          </a:p>
          <a:p>
            <a:r>
              <a:rPr lang="ru-RU" sz="2400" b="1" cap="all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ВНЕСЕНИИ ИЗМЕНЕНИЙ В ЗАКОН МУРМАНСКОЙ ОБЛАСТИ «ОБ ОБЛАСТНОМ БЮДЖЕТЕ НА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ГОДОВ»</a:t>
            </a:r>
            <a:endParaRPr lang="ru-RU" sz="2400" b="1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 rotWithShape="1">
          <a:blip r:embed="rId4" cstate="print"/>
          <a:srcRect l="50000"/>
          <a:stretch/>
        </p:blipFill>
        <p:spPr bwMode="auto">
          <a:xfrm>
            <a:off x="6228184" y="4941168"/>
            <a:ext cx="146275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10"/>
          <p:cNvSpPr>
            <a:spLocks noChangeArrowheads="1"/>
          </p:cNvSpPr>
          <p:nvPr/>
        </p:nvSpPr>
        <p:spPr bwMode="auto">
          <a:xfrm>
            <a:off x="6667046" y="1173232"/>
            <a:ext cx="24837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арта 2015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342900" indent="-342900" eaLnBrk="0" hangingPunct="0"/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Мурманск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83988" y="5534561"/>
            <a:ext cx="60721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eaLnBrk="0" hangingPunct="0">
              <a:defRPr/>
            </a:pP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 финансов Мурманской области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Дурягин Роман Анатольевич</a:t>
            </a:r>
          </a:p>
          <a:p>
            <a:pPr eaLnBrk="0" hangingPunct="0">
              <a:defRPr/>
            </a:pP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0"/>
          <p:cNvSpPr>
            <a:spLocks noChangeArrowheads="1"/>
          </p:cNvSpPr>
          <p:nvPr/>
        </p:nvSpPr>
        <p:spPr bwMode="auto">
          <a:xfrm>
            <a:off x="0" y="0"/>
            <a:ext cx="8712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ЗАСЕДАНИЕ МУРМАНСКОЙ ОБЛАСТНОЙ ДУМЫ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H:\Управление бюджетного развития и бюджетной политики\09_РАЗВИТИЕ(семинары, новое)\СОВЕЩАНИЕ 27.01.12\Макеты\логотип-МФ-МО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7557" y="4948538"/>
            <a:ext cx="1338939" cy="1778556"/>
          </a:xfrm>
          <a:prstGeom prst="rect">
            <a:avLst/>
          </a:prstGeom>
          <a:noFill/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073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642918"/>
            <a:ext cx="8606756" cy="501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 rotWithShape="1">
          <a:blip r:embed="rId4" cstate="print"/>
          <a:srcRect l="50000"/>
          <a:stretch/>
        </p:blipFill>
        <p:spPr bwMode="auto">
          <a:xfrm>
            <a:off x="6228184" y="4941168"/>
            <a:ext cx="146275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10"/>
          <p:cNvSpPr>
            <a:spLocks noChangeArrowheads="1"/>
          </p:cNvSpPr>
          <p:nvPr/>
        </p:nvSpPr>
        <p:spPr bwMode="auto">
          <a:xfrm>
            <a:off x="6667046" y="1173232"/>
            <a:ext cx="24837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/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марта 2015 года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0" hangingPunct="0"/>
            <a:r>
              <a:rPr lang="ru-RU" sz="1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Мурманск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6"/>
          <p:cNvSpPr>
            <a:spLocks noChangeArrowheads="1"/>
          </p:cNvSpPr>
          <p:nvPr/>
        </p:nvSpPr>
        <p:spPr bwMode="auto">
          <a:xfrm>
            <a:off x="83988" y="5534561"/>
            <a:ext cx="60721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eaLnBrk="0" hangingPunct="0">
              <a:defRPr/>
            </a:pP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endParaRPr lang="ru-RU" sz="16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 финансов Мурманской области</a:t>
            </a: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Дурягин Роман Анатольевич</a:t>
            </a:r>
          </a:p>
          <a:p>
            <a:pPr eaLnBrk="0" hangingPunct="0">
              <a:defRPr/>
            </a:pPr>
            <a:endParaRPr lang="ru-RU" sz="1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0"/>
          <p:cNvSpPr>
            <a:spLocks noChangeArrowheads="1"/>
          </p:cNvSpPr>
          <p:nvPr/>
        </p:nvSpPr>
        <p:spPr bwMode="auto">
          <a:xfrm>
            <a:off x="0" y="0"/>
            <a:ext cx="87129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ЗАСЕДАНИЕ МУРМАНСКОЙ ОБЛАСТНОЙ ДУМЫ</a:t>
            </a:r>
            <a:endParaRPr lang="ru-RU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H:\Управление бюджетного развития и бюджетной политики\09_РАЗВИТИЕ(семинары, новое)\СОВЕЩАНИЕ 27.01.12\Макеты\логотип-МФ-МО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7557" y="4948538"/>
            <a:ext cx="1338939" cy="1778556"/>
          </a:xfrm>
          <a:prstGeom prst="rect">
            <a:avLst/>
          </a:prstGeom>
          <a:noFill/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3563888" y="3124200"/>
            <a:ext cx="2880320" cy="304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70898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Таблица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39846"/>
              </p:ext>
            </p:extLst>
          </p:nvPr>
        </p:nvGraphicFramePr>
        <p:xfrm>
          <a:off x="225826" y="980729"/>
          <a:ext cx="8496944" cy="3192716"/>
        </p:xfrm>
        <a:graphic>
          <a:graphicData uri="http://schemas.openxmlformats.org/drawingml/2006/table">
            <a:tbl>
              <a:tblPr/>
              <a:tblGrid>
                <a:gridCol w="1800200"/>
                <a:gridCol w="1097984"/>
                <a:gridCol w="1185619"/>
                <a:gridCol w="1075055"/>
                <a:gridCol w="1098581"/>
                <a:gridCol w="1101521"/>
                <a:gridCol w="1137984"/>
              </a:tblGrid>
              <a:tr h="4009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2015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2016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01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Проект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закона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Отклонение от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утвержденного Закона*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Проект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закона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Отклонение от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утвержденного  Закона*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Проект закона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Отклонение от </a:t>
                      </a:r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утвержденного Закона*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</a:tr>
              <a:tr h="534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ДОХОДЫ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46 852,0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613,8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45 969,7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-89,7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47 181,0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11,9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</a:tr>
              <a:tr h="534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50 426,6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-2 647,9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45 131,2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-8 856,2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46 769,5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- 9</a:t>
                      </a:r>
                      <a:r>
                        <a:rPr lang="ru-RU" sz="10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941,9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</a:tr>
              <a:tr h="5330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 условно утвержденные (утверждаемые) расходы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х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0" i="1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х</a:t>
                      </a:r>
                      <a:endParaRPr lang="ru-RU" sz="1400" b="0" i="1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1 035,3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-216,2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2 134,9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-491,1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</a:tr>
              <a:tr h="5347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ДЕФИЦИТ/ПРОФИЦИТ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-3 574,6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3 261,7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838,5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8 766,5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411,5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9 953,8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6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0"/>
                    </a:gra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015716" y="836712"/>
            <a:ext cx="2268252" cy="3443173"/>
          </a:xfrm>
          <a:prstGeom prst="rect">
            <a:avLst/>
          </a:prstGeom>
          <a:solidFill>
            <a:schemeClr val="bg2">
              <a:lumMod val="75000"/>
              <a:alpha val="22000"/>
            </a:schemeClr>
          </a:solidFill>
          <a:ln w="3175">
            <a:solidFill>
              <a:schemeClr val="bg2">
                <a:lumMod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0" y="692696"/>
            <a:ext cx="7086600" cy="1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0" y="0"/>
            <a:ext cx="7747895" cy="94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7313" lvl="0">
              <a:spcBef>
                <a:spcPct val="20000"/>
              </a:spcBef>
              <a:defRPr/>
            </a:pPr>
            <a:r>
              <a:rPr lang="ru-RU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ОСНОВНЫЕ  ПАРАМЕТРЫ БЮДЖЕТА НА 2015 ГОД И ПЛАНОВЫЙ ПЕРИОД 2016 И 2017 ГОДЫ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8" name="TextBox 13"/>
          <p:cNvSpPr txBox="1">
            <a:spLocks noChangeArrowheads="1"/>
          </p:cNvSpPr>
          <p:nvPr/>
        </p:nvSpPr>
        <p:spPr bwMode="auto">
          <a:xfrm>
            <a:off x="7956376" y="719118"/>
            <a:ext cx="10769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50" i="1" dirty="0" err="1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" name="Рисунок 110" descr="27_Myrmanskaya_Obl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964" y="1007583"/>
            <a:ext cx="1018006" cy="922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6475402"/>
            <a:ext cx="90364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*В соответствии с Законом Мурманской области от 19.12.2014  № 1809-01-ЗМО </a:t>
            </a:r>
          </a:p>
          <a:p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«Об областном бюджете на 2015 год и на плановый период 2016 и 2017 годов»</a:t>
            </a:r>
          </a:p>
          <a:p>
            <a:endParaRPr lang="ru-RU" sz="1000" i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496" y="6453336"/>
            <a:ext cx="5148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996818" y="4293096"/>
            <a:ext cx="5519398" cy="2132856"/>
            <a:chOff x="366700" y="6156176"/>
            <a:chExt cx="5008244" cy="2132856"/>
          </a:xfrm>
        </p:grpSpPr>
        <p:sp>
          <p:nvSpPr>
            <p:cNvPr id="24" name="Равнобедренный треугольник 23"/>
            <p:cNvSpPr/>
            <p:nvPr/>
          </p:nvSpPr>
          <p:spPr>
            <a:xfrm flipV="1">
              <a:off x="1291238" y="6156176"/>
              <a:ext cx="2058188" cy="2132856"/>
            </a:xfrm>
            <a:prstGeom prst="triangle">
              <a:avLst>
                <a:gd name="adj" fmla="val 47591"/>
              </a:avLst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366700" y="6516216"/>
              <a:ext cx="1728192" cy="1080119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Источники</a:t>
              </a:r>
              <a:r>
                <a:rPr lang="ru-RU" sz="1300" dirty="0" smtClean="0">
                  <a:latin typeface="Times New Roman" pitchFamily="18" charset="0"/>
                  <a:cs typeface="Times New Roman" pitchFamily="18" charset="0"/>
                </a:rPr>
                <a:t> финансирования дефицита</a:t>
              </a:r>
            </a:p>
            <a:p>
              <a:pPr algn="ctr"/>
              <a:r>
                <a:rPr lang="ru-RU" sz="1300" b="1" dirty="0" smtClean="0">
                  <a:latin typeface="Times New Roman" pitchFamily="18" charset="0"/>
                  <a:cs typeface="Times New Roman" pitchFamily="18" charset="0"/>
                </a:rPr>
                <a:t>3 574,6</a:t>
              </a:r>
            </a:p>
            <a:p>
              <a:pPr algn="ctr"/>
              <a:r>
                <a:rPr lang="ru-RU" sz="1300" dirty="0" smtClean="0">
                  <a:latin typeface="Times New Roman" pitchFamily="18" charset="0"/>
                  <a:cs typeface="Times New Roman" pitchFamily="18" charset="0"/>
                </a:rPr>
                <a:t>млн.рублей</a:t>
              </a:r>
              <a:endParaRPr lang="ru-RU" sz="13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598948" y="6309920"/>
              <a:ext cx="2775996" cy="350312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latin typeface="Times New Roman" pitchFamily="18" charset="0"/>
                  <a:cs typeface="Times New Roman" pitchFamily="18" charset="0"/>
                </a:rPr>
                <a:t>Бюджетные кредиты </a:t>
              </a:r>
            </a:p>
            <a:p>
              <a:pPr algn="ctr"/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- 1 295,5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млн.рублей</a:t>
              </a:r>
              <a:endPara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Скругленный прямоугольник 26"/>
            <p:cNvSpPr/>
            <p:nvPr/>
          </p:nvSpPr>
          <p:spPr>
            <a:xfrm>
              <a:off x="2598948" y="6741968"/>
              <a:ext cx="2775996" cy="350312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latin typeface="Times New Roman" pitchFamily="18" charset="0"/>
                  <a:cs typeface="Times New Roman" pitchFamily="18" charset="0"/>
                </a:rPr>
                <a:t>Кредиты в кредитных организациях</a:t>
              </a:r>
            </a:p>
            <a:p>
              <a:pPr algn="ctr"/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3 960,0</a:t>
              </a:r>
              <a:r>
                <a:rPr lang="ru-RU" sz="1200" dirty="0" smtClean="0">
                  <a:latin typeface="Times New Roman" pitchFamily="18" charset="0"/>
                  <a:cs typeface="Times New Roman" pitchFamily="18" charset="0"/>
                </a:rPr>
                <a:t>млн.рублей</a:t>
              </a:r>
              <a:endParaRPr lang="ru-RU" sz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Скругленный прямоугольник 27"/>
            <p:cNvSpPr/>
            <p:nvPr/>
          </p:nvSpPr>
          <p:spPr>
            <a:xfrm>
              <a:off x="2598948" y="7174016"/>
              <a:ext cx="2775996" cy="350312"/>
            </a:xfrm>
            <a:prstGeom prst="roundRect">
              <a:avLst/>
            </a:prstGeom>
            <a:gradFill flip="none" rotWithShape="1">
              <a:gsLst>
                <a:gs pos="0">
                  <a:srgbClr val="00BC55">
                    <a:tint val="66000"/>
                    <a:satMod val="160000"/>
                  </a:srgbClr>
                </a:gs>
                <a:gs pos="50000">
                  <a:srgbClr val="00BC55">
                    <a:tint val="44500"/>
                    <a:satMod val="160000"/>
                  </a:srgbClr>
                </a:gs>
                <a:gs pos="100000">
                  <a:srgbClr val="00BC55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Изменение остатков</a:t>
              </a:r>
            </a:p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613,9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млн.рублей</a:t>
              </a:r>
              <a:endPara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Скругленный прямоугольник 28"/>
            <p:cNvSpPr/>
            <p:nvPr/>
          </p:nvSpPr>
          <p:spPr>
            <a:xfrm>
              <a:off x="2598948" y="7596336"/>
              <a:ext cx="2775996" cy="350312"/>
            </a:xfrm>
            <a:prstGeom prst="roundRect">
              <a:avLst/>
            </a:prstGeom>
            <a:gradFill flip="none" rotWithShape="1">
              <a:gsLst>
                <a:gs pos="0">
                  <a:srgbClr val="79DCFF">
                    <a:tint val="66000"/>
                    <a:satMod val="160000"/>
                  </a:srgbClr>
                </a:gs>
                <a:gs pos="50000">
                  <a:srgbClr val="79DCFF">
                    <a:tint val="44500"/>
                    <a:satMod val="160000"/>
                  </a:srgbClr>
                </a:gs>
                <a:gs pos="100000">
                  <a:srgbClr val="79DCFF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Иные источники</a:t>
              </a:r>
            </a:p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296,2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млн.рублей</a:t>
              </a:r>
            </a:p>
          </p:txBody>
        </p:sp>
      </p:grpSp>
      <p:sp>
        <p:nvSpPr>
          <p:cNvPr id="30" name="Прямоугольный треугольник 29"/>
          <p:cNvSpPr/>
          <p:nvPr/>
        </p:nvSpPr>
        <p:spPr>
          <a:xfrm flipV="1">
            <a:off x="3149842" y="4293096"/>
            <a:ext cx="1191712" cy="2107704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7975913" y="0"/>
            <a:ext cx="1168087" cy="6858000"/>
            <a:chOff x="7975913" y="0"/>
            <a:chExt cx="1168087" cy="6858000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8686800" y="0"/>
              <a:ext cx="457200" cy="6858000"/>
              <a:chOff x="8686800" y="0"/>
              <a:chExt cx="457200" cy="6858000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8892480" y="0"/>
                <a:ext cx="0" cy="6858000"/>
              </a:xfrm>
              <a:prstGeom prst="line">
                <a:avLst/>
              </a:prstGeom>
              <a:ln w="31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" name="Группа 1"/>
              <p:cNvGrpSpPr/>
              <p:nvPr/>
            </p:nvGrpSpPr>
            <p:grpSpPr>
              <a:xfrm>
                <a:off x="8686800" y="0"/>
                <a:ext cx="457200" cy="6858000"/>
                <a:chOff x="8686800" y="0"/>
                <a:chExt cx="457200" cy="6858000"/>
              </a:xfrm>
            </p:grpSpPr>
            <p:sp>
              <p:nvSpPr>
                <p:cNvPr id="17" name="Прямоугольник 16"/>
                <p:cNvSpPr/>
                <p:nvPr/>
              </p:nvSpPr>
              <p:spPr>
                <a:xfrm>
                  <a:off x="8915400" y="0"/>
                  <a:ext cx="228600" cy="6858000"/>
                </a:xfrm>
                <a:prstGeom prst="rect">
                  <a:avLst/>
                </a:prstGeom>
                <a:pattFill prst="pct30">
                  <a:fgClr>
                    <a:schemeClr val="accent1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18" name="Группа 15"/>
                <p:cNvGrpSpPr/>
                <p:nvPr/>
              </p:nvGrpSpPr>
              <p:grpSpPr>
                <a:xfrm>
                  <a:off x="8686800" y="6400800"/>
                  <a:ext cx="457200" cy="457200"/>
                  <a:chOff x="8686800" y="6400800"/>
                  <a:chExt cx="457200" cy="457200"/>
                </a:xfrm>
              </p:grpSpPr>
              <p:sp>
                <p:nvSpPr>
                  <p:cNvPr id="39" name="Прямоугольник 6"/>
                  <p:cNvSpPr/>
                  <p:nvPr/>
                </p:nvSpPr>
                <p:spPr>
                  <a:xfrm>
                    <a:off x="8686800" y="6400800"/>
                    <a:ext cx="381000" cy="381000"/>
                  </a:xfrm>
                  <a:prstGeom prst="rect">
                    <a:avLst/>
                  </a:prstGeom>
                  <a:pattFill prst="sphere">
                    <a:fgClr>
                      <a:schemeClr val="tx2">
                        <a:lumMod val="20000"/>
                        <a:lumOff val="8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40" name="Прямоугольник 39"/>
                  <p:cNvSpPr/>
                  <p:nvPr/>
                </p:nvSpPr>
                <p:spPr>
                  <a:xfrm>
                    <a:off x="8763000" y="6477000"/>
                    <a:ext cx="3810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4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ru-RU" sz="1400" dirty="0">
                      <a:solidFill>
                        <a:schemeClr val="tx2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pic>
          <p:nvPicPr>
            <p:cNvPr id="33" name="Picture 2" descr="H:\Управление бюджетного развития и бюджетной политики\09_РАЗВИТИЕ(семинары, новое)\СОВЕЩАНИЕ 27.01.12\Макеты\murmanskaya_oblast_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5913" y="0"/>
              <a:ext cx="590063" cy="764704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34" name="Picture 4" descr="H:\Управление бюджетного развития и бюджетной политики\09_РАЗВИТИЕ(семинары, новое)\СОВЕЩАНИЕ 27.01.12\Макеты\логотип-МФ-МО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66201" y="0"/>
              <a:ext cx="577799" cy="73739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Диаграмма 22"/>
          <p:cNvGraphicFramePr/>
          <p:nvPr/>
        </p:nvGraphicFramePr>
        <p:xfrm>
          <a:off x="539552" y="3113584"/>
          <a:ext cx="792088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7956376" y="719118"/>
            <a:ext cx="10769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50" i="1" dirty="0" err="1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5160" y="2420888"/>
            <a:ext cx="3431304" cy="1569660"/>
          </a:xfrm>
          <a:prstGeom prst="rect">
            <a:avLst/>
          </a:prstGeom>
          <a:noFill/>
          <a:ln w="9525">
            <a:solidFill>
              <a:schemeClr val="tx2"/>
            </a:solidFill>
            <a:prstDash val="sysDash"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неналоговых доходов в проекте закона на 2015 год по сравнению с утвержденными показателями увеличился 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4,2 млн.рублей 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основном за счет оказания платных услуг (работ)</a:t>
            </a:r>
            <a:endParaRPr lang="ru-RU" sz="1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Стрелка углом 16"/>
          <p:cNvSpPr/>
          <p:nvPr/>
        </p:nvSpPr>
        <p:spPr>
          <a:xfrm rot="16200000" flipV="1">
            <a:off x="6012730" y="4580559"/>
            <a:ext cx="571504" cy="428627"/>
          </a:xfrm>
          <a:prstGeom prst="bentArrow">
            <a:avLst>
              <a:gd name="adj1" fmla="val 25000"/>
              <a:gd name="adj2" fmla="val 33889"/>
              <a:gd name="adj3" fmla="val 50000"/>
              <a:gd name="adj4" fmla="val 64491"/>
            </a:avLst>
          </a:pr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908720"/>
            <a:ext cx="4248472" cy="2062103"/>
          </a:xfrm>
          <a:prstGeom prst="rect">
            <a:avLst/>
          </a:prstGeom>
          <a:noFill/>
          <a:ln w="9525">
            <a:solidFill>
              <a:schemeClr val="tx2"/>
            </a:solidFill>
            <a:prstDash val="sysDash"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Объем налоговых доходов в проекте закона на 2015 год по сравнению с утвержденными показателями увеличился </a:t>
            </a:r>
            <a:r>
              <a:rPr lang="ru-RU" sz="16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335,0 млн.рублей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счет увеличения налога на прибыль организаций, акцизов по подакцизным товарам (продукции), производимым на территории Российской Федерации</a:t>
            </a:r>
            <a:endParaRPr lang="ru-RU" sz="1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43608" y="5715"/>
            <a:ext cx="6768752" cy="830997"/>
          </a:xfrm>
          <a:prstGeom prst="rect">
            <a:avLst/>
          </a:prstGeom>
          <a:noFill/>
          <a:ln w="3175">
            <a:solidFill>
              <a:schemeClr val="tx2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indent="450850" algn="ctr"/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Увеличение налоговых и неналоговых доходов в проекте закона на 2015 год по сравнению с утвержденными показателями составит </a:t>
            </a:r>
          </a:p>
          <a:p>
            <a:pPr indent="450850" algn="ctr"/>
            <a:r>
              <a:rPr lang="ru-RU" sz="1600" b="1" dirty="0" smtClean="0">
                <a:solidFill>
                  <a:srgbClr val="00924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339,2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млн. рублей за счет увеличения налоговых доходов</a:t>
            </a:r>
            <a:endParaRPr lang="ru-RU" sz="16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" name="Прямоугольный треугольник 24"/>
          <p:cNvSpPr/>
          <p:nvPr/>
        </p:nvSpPr>
        <p:spPr>
          <a:xfrm>
            <a:off x="5148064" y="5589240"/>
            <a:ext cx="1008112" cy="36004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ый треугольник 25"/>
          <p:cNvSpPr/>
          <p:nvPr/>
        </p:nvSpPr>
        <p:spPr>
          <a:xfrm>
            <a:off x="6372200" y="5589240"/>
            <a:ext cx="1008112" cy="36004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7975913" y="0"/>
            <a:ext cx="1168087" cy="6858000"/>
            <a:chOff x="7975913" y="0"/>
            <a:chExt cx="1168087" cy="6858000"/>
          </a:xfrm>
        </p:grpSpPr>
        <p:grpSp>
          <p:nvGrpSpPr>
            <p:cNvPr id="28" name="Группа 27"/>
            <p:cNvGrpSpPr/>
            <p:nvPr/>
          </p:nvGrpSpPr>
          <p:grpSpPr>
            <a:xfrm>
              <a:off x="8686800" y="0"/>
              <a:ext cx="457200" cy="6858000"/>
              <a:chOff x="8686800" y="0"/>
              <a:chExt cx="457200" cy="6858000"/>
            </a:xfrm>
          </p:grpSpPr>
          <p:cxnSp>
            <p:nvCxnSpPr>
              <p:cNvPr id="31" name="Прямая соединительная линия 30"/>
              <p:cNvCxnSpPr/>
              <p:nvPr/>
            </p:nvCxnSpPr>
            <p:spPr>
              <a:xfrm>
                <a:off x="8892480" y="0"/>
                <a:ext cx="0" cy="6858000"/>
              </a:xfrm>
              <a:prstGeom prst="line">
                <a:avLst/>
              </a:prstGeom>
              <a:ln w="31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Группа 31"/>
              <p:cNvGrpSpPr/>
              <p:nvPr/>
            </p:nvGrpSpPr>
            <p:grpSpPr>
              <a:xfrm>
                <a:off x="8686800" y="0"/>
                <a:ext cx="457200" cy="6858000"/>
                <a:chOff x="8686800" y="0"/>
                <a:chExt cx="457200" cy="6858000"/>
              </a:xfrm>
            </p:grpSpPr>
            <p:sp>
              <p:nvSpPr>
                <p:cNvPr id="33" name="Прямоугольник 32"/>
                <p:cNvSpPr/>
                <p:nvPr/>
              </p:nvSpPr>
              <p:spPr>
                <a:xfrm>
                  <a:off x="8915400" y="0"/>
                  <a:ext cx="228600" cy="6858000"/>
                </a:xfrm>
                <a:prstGeom prst="rect">
                  <a:avLst/>
                </a:prstGeom>
                <a:pattFill prst="pct30">
                  <a:fgClr>
                    <a:schemeClr val="accent1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34" name="Группа 15"/>
                <p:cNvGrpSpPr/>
                <p:nvPr/>
              </p:nvGrpSpPr>
              <p:grpSpPr>
                <a:xfrm>
                  <a:off x="8686800" y="6400800"/>
                  <a:ext cx="457200" cy="457200"/>
                  <a:chOff x="8686800" y="6400800"/>
                  <a:chExt cx="457200" cy="457200"/>
                </a:xfrm>
              </p:grpSpPr>
              <p:sp>
                <p:nvSpPr>
                  <p:cNvPr id="35" name="Прямоугольник 6"/>
                  <p:cNvSpPr/>
                  <p:nvPr/>
                </p:nvSpPr>
                <p:spPr>
                  <a:xfrm>
                    <a:off x="8686800" y="6400800"/>
                    <a:ext cx="381000" cy="381000"/>
                  </a:xfrm>
                  <a:prstGeom prst="rect">
                    <a:avLst/>
                  </a:prstGeom>
                  <a:pattFill prst="sphere">
                    <a:fgClr>
                      <a:schemeClr val="tx2">
                        <a:lumMod val="20000"/>
                        <a:lumOff val="8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36" name="Прямоугольник 35"/>
                  <p:cNvSpPr/>
                  <p:nvPr/>
                </p:nvSpPr>
                <p:spPr>
                  <a:xfrm>
                    <a:off x="8763000" y="6477000"/>
                    <a:ext cx="3810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4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endParaRPr lang="ru-RU" sz="1400" dirty="0">
                      <a:solidFill>
                        <a:schemeClr val="tx2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pic>
          <p:nvPicPr>
            <p:cNvPr id="29" name="Picture 2" descr="H:\Управление бюджетного развития и бюджетной политики\09_РАЗВИТИЕ(семинары, новое)\СОВЕЩАНИЕ 27.01.12\Макеты\murmanskaya_oblast_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5913" y="0"/>
              <a:ext cx="590063" cy="764704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30" name="Picture 4" descr="H:\Управление бюджетного развития и бюджетной политики\09_РАЗВИТИЕ(семинары, новое)\СОВЕЩАНИЕ 27.01.12\Макеты\логотип-МФ-МО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66201" y="0"/>
              <a:ext cx="577799" cy="73739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21" name="Прямоугольный треугольник 20"/>
          <p:cNvSpPr/>
          <p:nvPr/>
        </p:nvSpPr>
        <p:spPr>
          <a:xfrm>
            <a:off x="1439652" y="3573016"/>
            <a:ext cx="900100" cy="2376264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ый треугольник 1"/>
          <p:cNvSpPr/>
          <p:nvPr/>
        </p:nvSpPr>
        <p:spPr>
          <a:xfrm>
            <a:off x="2699792" y="3573016"/>
            <a:ext cx="900100" cy="2376264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ый треугольник 19"/>
          <p:cNvSpPr/>
          <p:nvPr/>
        </p:nvSpPr>
        <p:spPr>
          <a:xfrm>
            <a:off x="-108520" y="969656"/>
            <a:ext cx="9470008" cy="5339664"/>
          </a:xfrm>
          <a:prstGeom prst="rtTriangle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8" name="Диаграмма 57"/>
          <p:cNvGraphicFramePr/>
          <p:nvPr/>
        </p:nvGraphicFramePr>
        <p:xfrm>
          <a:off x="-252536" y="1412776"/>
          <a:ext cx="925252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627784" y="989599"/>
            <a:ext cx="6059016" cy="1431289"/>
          </a:xfrm>
          <a:prstGeom prst="rect">
            <a:avLst/>
          </a:prstGeom>
          <a:solidFill>
            <a:schemeClr val="bg2">
              <a:lumMod val="90000"/>
              <a:alpha val="20000"/>
            </a:schemeClr>
          </a:solidFill>
          <a:ln w="6350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971600" y="116632"/>
            <a:ext cx="6912768" cy="646971"/>
          </a:xfrm>
          <a:prstGeom prst="rect">
            <a:avLst/>
          </a:prstGeom>
          <a:noFill/>
          <a:ln w="3175">
            <a:solidFill>
              <a:schemeClr val="tx2"/>
            </a:solidFill>
            <a:prstDash val="sysDot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2500" lnSpcReduction="1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Объем безвозмездных поступлений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проекте закона на 2015 год по сравнению с утвержденными показателями увеличился на 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274,5 </a:t>
            </a:r>
            <a:r>
              <a:rPr lang="ru-RU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млн.рублей</a:t>
            </a:r>
            <a:endParaRPr lang="ru-RU" b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pSp>
        <p:nvGrpSpPr>
          <p:cNvPr id="5" name="Группа 8"/>
          <p:cNvGrpSpPr/>
          <p:nvPr/>
        </p:nvGrpSpPr>
        <p:grpSpPr>
          <a:xfrm>
            <a:off x="4680144" y="4725144"/>
            <a:ext cx="1188000" cy="648072"/>
            <a:chOff x="7308570" y="3420046"/>
            <a:chExt cx="1188000" cy="648072"/>
          </a:xfrm>
        </p:grpSpPr>
        <p:sp>
          <p:nvSpPr>
            <p:cNvPr id="16" name="Овал 15"/>
            <p:cNvSpPr/>
            <p:nvPr/>
          </p:nvSpPr>
          <p:spPr>
            <a:xfrm>
              <a:off x="7308570" y="3420046"/>
              <a:ext cx="1188000" cy="648072"/>
            </a:xfrm>
            <a:prstGeom prst="ellips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+602,0%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(+289,0)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 rot="10800000">
              <a:off x="7560466" y="3492054"/>
              <a:ext cx="0" cy="458256"/>
            </a:xfrm>
            <a:prstGeom prst="straightConnector1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Группа 58"/>
          <p:cNvGrpSpPr/>
          <p:nvPr/>
        </p:nvGrpSpPr>
        <p:grpSpPr>
          <a:xfrm>
            <a:off x="7524328" y="4005064"/>
            <a:ext cx="1187624" cy="648072"/>
            <a:chOff x="7200800" y="2924944"/>
            <a:chExt cx="1187624" cy="648072"/>
          </a:xfrm>
        </p:grpSpPr>
        <p:sp>
          <p:nvSpPr>
            <p:cNvPr id="14" name="Овал 13"/>
            <p:cNvSpPr/>
            <p:nvPr/>
          </p:nvSpPr>
          <p:spPr>
            <a:xfrm>
              <a:off x="7200800" y="2924944"/>
              <a:ext cx="1187624" cy="648072"/>
            </a:xfrm>
            <a:prstGeom prst="ellips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-10,8%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(-113,6)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Прямая со стрелкой 32"/>
            <p:cNvCxnSpPr/>
            <p:nvPr/>
          </p:nvCxnSpPr>
          <p:spPr>
            <a:xfrm>
              <a:off x="7380312" y="3068960"/>
              <a:ext cx="0" cy="458256"/>
            </a:xfrm>
            <a:prstGeom prst="straightConnector1">
              <a:avLst/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13"/>
          <p:cNvSpPr txBox="1">
            <a:spLocks noChangeArrowheads="1"/>
          </p:cNvSpPr>
          <p:nvPr/>
        </p:nvSpPr>
        <p:spPr bwMode="auto">
          <a:xfrm>
            <a:off x="7956376" y="719118"/>
            <a:ext cx="10769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50" i="1" dirty="0" err="1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Группа 8"/>
          <p:cNvGrpSpPr/>
          <p:nvPr/>
        </p:nvGrpSpPr>
        <p:grpSpPr>
          <a:xfrm>
            <a:off x="2591912" y="3356992"/>
            <a:ext cx="1188000" cy="648072"/>
            <a:chOff x="7308570" y="3420046"/>
            <a:chExt cx="1188000" cy="648072"/>
          </a:xfrm>
        </p:grpSpPr>
        <p:sp>
          <p:nvSpPr>
            <p:cNvPr id="35" name="Овал 34"/>
            <p:cNvSpPr/>
            <p:nvPr/>
          </p:nvSpPr>
          <p:spPr>
            <a:xfrm>
              <a:off x="7308570" y="3420046"/>
              <a:ext cx="1188000" cy="648072"/>
            </a:xfrm>
            <a:prstGeom prst="ellipse">
              <a:avLst/>
            </a:prstGeom>
            <a:noFill/>
            <a:ln w="3175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+5,8%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(+99,1)</a:t>
              </a:r>
              <a:endPara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6" name="Прямая со стрелкой 35"/>
            <p:cNvCxnSpPr/>
            <p:nvPr/>
          </p:nvCxnSpPr>
          <p:spPr>
            <a:xfrm rot="10800000">
              <a:off x="7560466" y="3492054"/>
              <a:ext cx="0" cy="458256"/>
            </a:xfrm>
            <a:prstGeom prst="straightConnector1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Группа 47"/>
          <p:cNvGrpSpPr/>
          <p:nvPr/>
        </p:nvGrpSpPr>
        <p:grpSpPr>
          <a:xfrm>
            <a:off x="7975913" y="0"/>
            <a:ext cx="1168087" cy="6858000"/>
            <a:chOff x="7975913" y="0"/>
            <a:chExt cx="1168087" cy="6858000"/>
          </a:xfrm>
        </p:grpSpPr>
        <p:grpSp>
          <p:nvGrpSpPr>
            <p:cNvPr id="49" name="Группа 48"/>
            <p:cNvGrpSpPr/>
            <p:nvPr/>
          </p:nvGrpSpPr>
          <p:grpSpPr>
            <a:xfrm>
              <a:off x="8686800" y="0"/>
              <a:ext cx="457200" cy="6858000"/>
              <a:chOff x="8686800" y="0"/>
              <a:chExt cx="457200" cy="6858000"/>
            </a:xfrm>
          </p:grpSpPr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8892480" y="0"/>
                <a:ext cx="0" cy="6858000"/>
              </a:xfrm>
              <a:prstGeom prst="line">
                <a:avLst/>
              </a:prstGeom>
              <a:ln w="31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3" name="Группа 52"/>
              <p:cNvGrpSpPr/>
              <p:nvPr/>
            </p:nvGrpSpPr>
            <p:grpSpPr>
              <a:xfrm>
                <a:off x="8686800" y="0"/>
                <a:ext cx="457200" cy="6858000"/>
                <a:chOff x="8686800" y="0"/>
                <a:chExt cx="457200" cy="6858000"/>
              </a:xfrm>
            </p:grpSpPr>
            <p:sp>
              <p:nvSpPr>
                <p:cNvPr id="54" name="Прямоугольник 53"/>
                <p:cNvSpPr/>
                <p:nvPr/>
              </p:nvSpPr>
              <p:spPr>
                <a:xfrm>
                  <a:off x="8915400" y="0"/>
                  <a:ext cx="228600" cy="6858000"/>
                </a:xfrm>
                <a:prstGeom prst="rect">
                  <a:avLst/>
                </a:prstGeom>
                <a:pattFill prst="pct30">
                  <a:fgClr>
                    <a:schemeClr val="accent1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55" name="Группа 15"/>
                <p:cNvGrpSpPr/>
                <p:nvPr/>
              </p:nvGrpSpPr>
              <p:grpSpPr>
                <a:xfrm>
                  <a:off x="8686800" y="6400800"/>
                  <a:ext cx="457200" cy="457200"/>
                  <a:chOff x="8686800" y="6400800"/>
                  <a:chExt cx="457200" cy="457200"/>
                </a:xfrm>
              </p:grpSpPr>
              <p:sp>
                <p:nvSpPr>
                  <p:cNvPr id="60" name="Прямоугольник 6"/>
                  <p:cNvSpPr/>
                  <p:nvPr/>
                </p:nvSpPr>
                <p:spPr>
                  <a:xfrm>
                    <a:off x="8686800" y="6400800"/>
                    <a:ext cx="381000" cy="381000"/>
                  </a:xfrm>
                  <a:prstGeom prst="rect">
                    <a:avLst/>
                  </a:prstGeom>
                  <a:pattFill prst="sphere">
                    <a:fgClr>
                      <a:schemeClr val="tx2">
                        <a:lumMod val="20000"/>
                        <a:lumOff val="8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61" name="Прямоугольник 60"/>
                  <p:cNvSpPr/>
                  <p:nvPr/>
                </p:nvSpPr>
                <p:spPr>
                  <a:xfrm>
                    <a:off x="8763000" y="6477000"/>
                    <a:ext cx="3810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4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</a:p>
                </p:txBody>
              </p:sp>
            </p:grpSp>
          </p:grpSp>
        </p:grpSp>
        <p:pic>
          <p:nvPicPr>
            <p:cNvPr id="50" name="Picture 2" descr="H:\Управление бюджетного развития и бюджетной политики\09_РАЗВИТИЕ(семинары, новое)\СОВЕЩАНИЕ 27.01.12\Макеты\murmanskaya_oblast_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5913" y="0"/>
              <a:ext cx="590063" cy="764704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51" name="Picture 4" descr="H:\Управление бюджетного развития и бюджетной политики\09_РАЗВИТИЕ(семинары, новое)\СОВЕЩАНИЕ 27.01.12\Макеты\логотип-МФ-МО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66201" y="0"/>
              <a:ext cx="577799" cy="73739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graphicFrame>
        <p:nvGraphicFramePr>
          <p:cNvPr id="57" name="Диаграмма 56"/>
          <p:cNvGraphicFramePr/>
          <p:nvPr/>
        </p:nvGraphicFramePr>
        <p:xfrm>
          <a:off x="1763688" y="836712"/>
          <a:ext cx="7029450" cy="208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380312" y="1124744"/>
            <a:ext cx="743000" cy="648072"/>
          </a:xfrm>
          <a:prstGeom prst="rect">
            <a:avLst/>
          </a:prstGeom>
          <a:noFill/>
          <a:ln w="635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+4,1%</a:t>
            </a:r>
          </a:p>
          <a:p>
            <a:pPr algn="ctr"/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(274,5)</a:t>
            </a:r>
            <a:endParaRPr lang="ru-RU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ый треугольник 46"/>
          <p:cNvSpPr/>
          <p:nvPr/>
        </p:nvSpPr>
        <p:spPr>
          <a:xfrm>
            <a:off x="3851920" y="1104713"/>
            <a:ext cx="4752884" cy="596095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ый треугольник 45"/>
          <p:cNvSpPr/>
          <p:nvPr/>
        </p:nvSpPr>
        <p:spPr>
          <a:xfrm>
            <a:off x="3851920" y="1700808"/>
            <a:ext cx="4752884" cy="564259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ый треугольник 38"/>
          <p:cNvSpPr/>
          <p:nvPr/>
        </p:nvSpPr>
        <p:spPr>
          <a:xfrm>
            <a:off x="395536" y="2168860"/>
            <a:ext cx="792088" cy="3924436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ый треугольник 30"/>
          <p:cNvSpPr/>
          <p:nvPr/>
        </p:nvSpPr>
        <p:spPr>
          <a:xfrm>
            <a:off x="1152000" y="2276872"/>
            <a:ext cx="720080" cy="385200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ый треугольник 39"/>
          <p:cNvSpPr/>
          <p:nvPr/>
        </p:nvSpPr>
        <p:spPr>
          <a:xfrm>
            <a:off x="2555776" y="4437112"/>
            <a:ext cx="792088" cy="1900923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>
            <a:off x="3275856" y="4306200"/>
            <a:ext cx="792088" cy="183600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ый треугольник 41"/>
          <p:cNvSpPr/>
          <p:nvPr/>
        </p:nvSpPr>
        <p:spPr>
          <a:xfrm>
            <a:off x="5436096" y="5796000"/>
            <a:ext cx="792088" cy="32400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ый треугольник 42"/>
          <p:cNvSpPr/>
          <p:nvPr/>
        </p:nvSpPr>
        <p:spPr>
          <a:xfrm>
            <a:off x="4716016" y="5949280"/>
            <a:ext cx="792088" cy="18000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ый треугольник 44"/>
          <p:cNvSpPr/>
          <p:nvPr/>
        </p:nvSpPr>
        <p:spPr>
          <a:xfrm>
            <a:off x="6840000" y="4788000"/>
            <a:ext cx="792088" cy="136800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ый треугольник 43"/>
          <p:cNvSpPr/>
          <p:nvPr/>
        </p:nvSpPr>
        <p:spPr>
          <a:xfrm>
            <a:off x="7596000" y="5445224"/>
            <a:ext cx="792000" cy="684000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67544" y="3429000"/>
            <a:ext cx="1296144" cy="1169551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Сохранены в утвержденных параметрах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Диаграмма 90"/>
          <p:cNvGraphicFramePr/>
          <p:nvPr/>
        </p:nvGraphicFramePr>
        <p:xfrm>
          <a:off x="-2988840" y="1666875"/>
          <a:ext cx="14925675" cy="519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03" name="Группа 12"/>
          <p:cNvGrpSpPr/>
          <p:nvPr/>
        </p:nvGrpSpPr>
        <p:grpSpPr>
          <a:xfrm>
            <a:off x="1475656" y="1135030"/>
            <a:ext cx="648000" cy="1737236"/>
            <a:chOff x="1115155" y="1637522"/>
            <a:chExt cx="792550" cy="1737236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04" name="Прямоугольник 103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Средства ФБ</a:t>
              </a:r>
              <a:endParaRPr lang="ru-RU" sz="1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09" name="Прямоугольник 108"/>
            <p:cNvSpPr/>
            <p:nvPr/>
          </p:nvSpPr>
          <p:spPr>
            <a:xfrm>
              <a:off x="1115155" y="1637522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10" name="Прямоугольник 109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sp>
        <p:nvSpPr>
          <p:cNvPr id="3789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28548"/>
            <a:ext cx="6957392" cy="808164"/>
          </a:xfrm>
          <a:ln w="3175">
            <a:solidFill>
              <a:schemeClr val="tx2"/>
            </a:solidFill>
            <a:prstDash val="sysDot"/>
          </a:ln>
        </p:spPr>
        <p:txBody>
          <a:bodyPr/>
          <a:lstStyle/>
          <a:p>
            <a:pPr eaLnBrk="1" hangingPunct="1"/>
            <a:r>
              <a:rPr 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ОБЪЕМ РАСХОДОВ В ПРОЕКТЕ ЗАКОНА ЗА 2015 ГОД ОТ УТВЕРЖДЕННЫХ БЮДЖЕТНЫХ НАЗНАЧЕНИЙ СОСТАВИЛ </a:t>
            </a:r>
            <a:br>
              <a:rPr 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50 426,6 </a:t>
            </a:r>
            <a:r>
              <a:rPr 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МЛН.РУБЛЕЙ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95,0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%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043608" y="50918"/>
            <a:ext cx="6885946" cy="71378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TextBox 13"/>
          <p:cNvSpPr txBox="1">
            <a:spLocks noChangeArrowheads="1"/>
          </p:cNvSpPr>
          <p:nvPr/>
        </p:nvSpPr>
        <p:spPr bwMode="auto">
          <a:xfrm>
            <a:off x="7956376" y="719118"/>
            <a:ext cx="10769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50" i="1" dirty="0" err="1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ый треугольник 72"/>
          <p:cNvSpPr/>
          <p:nvPr/>
        </p:nvSpPr>
        <p:spPr>
          <a:xfrm>
            <a:off x="7596336" y="2204864"/>
            <a:ext cx="1512168" cy="3888432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ый треугольник 75"/>
          <p:cNvSpPr/>
          <p:nvPr/>
        </p:nvSpPr>
        <p:spPr>
          <a:xfrm>
            <a:off x="157276" y="1928926"/>
            <a:ext cx="1534404" cy="4236378"/>
          </a:xfrm>
          <a:prstGeom prst="rtTriangle">
            <a:avLst/>
          </a:prstGeom>
          <a:solidFill>
            <a:schemeClr val="bg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15207"/>
            <a:ext cx="1326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Ʃ</a:t>
            </a:r>
            <a:r>
              <a:rPr lang="ru-RU" sz="20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53 074,4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596336" y="1959223"/>
            <a:ext cx="13260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Ʃ</a:t>
            </a:r>
            <a:r>
              <a:rPr lang="ru-RU" sz="200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50 426,6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0" name="Группа 139"/>
          <p:cNvGrpSpPr/>
          <p:nvPr/>
        </p:nvGrpSpPr>
        <p:grpSpPr>
          <a:xfrm>
            <a:off x="7740352" y="1202819"/>
            <a:ext cx="1044574" cy="629663"/>
            <a:chOff x="7200426" y="3276030"/>
            <a:chExt cx="1188000" cy="648072"/>
          </a:xfrm>
          <a:solidFill>
            <a:schemeClr val="bg2">
              <a:alpha val="29000"/>
            </a:schemeClr>
          </a:solidFill>
        </p:grpSpPr>
        <p:sp>
          <p:nvSpPr>
            <p:cNvPr id="84" name="Овал 140"/>
            <p:cNvSpPr/>
            <p:nvPr/>
          </p:nvSpPr>
          <p:spPr>
            <a:xfrm>
              <a:off x="7200426" y="3276030"/>
              <a:ext cx="1188000" cy="648072"/>
            </a:xfrm>
            <a:prstGeom prst="rect">
              <a:avLst/>
            </a:prstGeom>
            <a:grpFill/>
            <a:ln w="3175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 -2 647,8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(-5,0%)</a:t>
              </a:r>
              <a:endPara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6" name="Прямая со стрелкой 85"/>
            <p:cNvCxnSpPr/>
            <p:nvPr/>
          </p:nvCxnSpPr>
          <p:spPr>
            <a:xfrm>
              <a:off x="7380313" y="3370938"/>
              <a:ext cx="0" cy="458256"/>
            </a:xfrm>
            <a:prstGeom prst="straightConnector1">
              <a:avLst/>
            </a:prstGeom>
            <a:grpFill/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Равнобедренный треугольник 88"/>
          <p:cNvSpPr/>
          <p:nvPr/>
        </p:nvSpPr>
        <p:spPr>
          <a:xfrm rot="10800000" flipV="1">
            <a:off x="7740352" y="980728"/>
            <a:ext cx="1040293" cy="203681"/>
          </a:xfrm>
          <a:prstGeom prst="triangle">
            <a:avLst/>
          </a:prstGeom>
          <a:solidFill>
            <a:schemeClr val="bg2">
              <a:alpha val="29000"/>
            </a:schemeClr>
          </a:solidFill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TextBox 67"/>
          <p:cNvSpPr txBox="1">
            <a:spLocks noChangeArrowheads="1"/>
          </p:cNvSpPr>
          <p:nvPr/>
        </p:nvSpPr>
        <p:spPr bwMode="auto">
          <a:xfrm>
            <a:off x="1403648" y="888975"/>
            <a:ext cx="858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+597,2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3" name="Группа 133"/>
          <p:cNvGrpSpPr/>
          <p:nvPr/>
        </p:nvGrpSpPr>
        <p:grpSpPr>
          <a:xfrm>
            <a:off x="2195736" y="1285634"/>
            <a:ext cx="900000" cy="1690257"/>
            <a:chOff x="1115155" y="1684501"/>
            <a:chExt cx="792550" cy="169025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4" name="Прямоугольник 113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Субсидии АУ, </a:t>
              </a: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БУ, юридическим лицам, некоммерческим организациям</a:t>
              </a: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15" name="Прямоугольник 114"/>
            <p:cNvSpPr/>
            <p:nvPr/>
          </p:nvSpPr>
          <p:spPr>
            <a:xfrm>
              <a:off x="1115155" y="1684501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16" name="Прямоугольник 115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grpSp>
        <p:nvGrpSpPr>
          <p:cNvPr id="119" name="Группа 125"/>
          <p:cNvGrpSpPr/>
          <p:nvPr/>
        </p:nvGrpSpPr>
        <p:grpSpPr>
          <a:xfrm>
            <a:off x="3131840" y="1556792"/>
            <a:ext cx="648000" cy="1690257"/>
            <a:chOff x="1115155" y="1684501"/>
            <a:chExt cx="792550" cy="169025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20" name="Прямоугольник 119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Социальное обеспечение</a:t>
              </a: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30" name="Прямоугольник 129"/>
            <p:cNvSpPr/>
            <p:nvPr/>
          </p:nvSpPr>
          <p:spPr>
            <a:xfrm>
              <a:off x="1115155" y="1684501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31" name="Прямоугольник 130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grpSp>
        <p:nvGrpSpPr>
          <p:cNvPr id="145" name="Группа 83"/>
          <p:cNvGrpSpPr/>
          <p:nvPr/>
        </p:nvGrpSpPr>
        <p:grpSpPr>
          <a:xfrm>
            <a:off x="6228184" y="2492896"/>
            <a:ext cx="648000" cy="1708345"/>
            <a:chOff x="1115155" y="1666413"/>
            <a:chExt cx="792550" cy="1708345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46" name="Прямоугольник 145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Дорожный фонд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(с учетом ФБ)</a:t>
              </a: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47" name="Прямоугольник 146"/>
            <p:cNvSpPr/>
            <p:nvPr/>
          </p:nvSpPr>
          <p:spPr>
            <a:xfrm>
              <a:off x="1115155" y="1666413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48" name="Прямоугольник 147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sp>
        <p:nvSpPr>
          <p:cNvPr id="153" name="Стрелка вниз 152"/>
          <p:cNvSpPr/>
          <p:nvPr/>
        </p:nvSpPr>
        <p:spPr>
          <a:xfrm>
            <a:off x="2051720" y="1545313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Стрелка вниз 153"/>
          <p:cNvSpPr/>
          <p:nvPr/>
        </p:nvSpPr>
        <p:spPr>
          <a:xfrm>
            <a:off x="2987824" y="1772816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Стрелка вниз 154"/>
          <p:cNvSpPr/>
          <p:nvPr/>
        </p:nvSpPr>
        <p:spPr>
          <a:xfrm>
            <a:off x="3707904" y="1916832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Стрелка вниз 159"/>
          <p:cNvSpPr/>
          <p:nvPr/>
        </p:nvSpPr>
        <p:spPr>
          <a:xfrm flipV="1">
            <a:off x="6829178" y="2204864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TextBox 35"/>
          <p:cNvSpPr txBox="1">
            <a:spLocks noChangeArrowheads="1"/>
          </p:cNvSpPr>
          <p:nvPr/>
        </p:nvSpPr>
        <p:spPr bwMode="auto">
          <a:xfrm>
            <a:off x="2231640" y="985325"/>
            <a:ext cx="792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-824,0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63" name="TextBox 56"/>
          <p:cNvSpPr txBox="1">
            <a:spLocks noChangeArrowheads="1"/>
          </p:cNvSpPr>
          <p:nvPr/>
        </p:nvSpPr>
        <p:spPr bwMode="auto">
          <a:xfrm>
            <a:off x="6156176" y="2250503"/>
            <a:ext cx="785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-209,4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64" name="TextBox 56"/>
          <p:cNvSpPr txBox="1">
            <a:spLocks noChangeArrowheads="1"/>
          </p:cNvSpPr>
          <p:nvPr/>
        </p:nvSpPr>
        <p:spPr bwMode="auto">
          <a:xfrm>
            <a:off x="4716016" y="1700808"/>
            <a:ext cx="785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-581,2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65" name="TextBox 56"/>
          <p:cNvSpPr txBox="1">
            <a:spLocks noChangeArrowheads="1"/>
          </p:cNvSpPr>
          <p:nvPr/>
        </p:nvSpPr>
        <p:spPr bwMode="auto">
          <a:xfrm>
            <a:off x="3059832" y="1218684"/>
            <a:ext cx="785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-722,2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66" name="TextBox 56"/>
          <p:cNvSpPr txBox="1">
            <a:spLocks noChangeArrowheads="1"/>
          </p:cNvSpPr>
          <p:nvPr/>
        </p:nvSpPr>
        <p:spPr bwMode="auto">
          <a:xfrm>
            <a:off x="6876256" y="2060848"/>
            <a:ext cx="785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+3,4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pSp>
        <p:nvGrpSpPr>
          <p:cNvPr id="171" name="Группа 72"/>
          <p:cNvGrpSpPr/>
          <p:nvPr/>
        </p:nvGrpSpPr>
        <p:grpSpPr>
          <a:xfrm>
            <a:off x="1835696" y="2837785"/>
            <a:ext cx="360040" cy="3039487"/>
            <a:chOff x="1181497" y="3136407"/>
            <a:chExt cx="382266" cy="1673150"/>
          </a:xfrm>
        </p:grpSpPr>
        <p:cxnSp>
          <p:nvCxnSpPr>
            <p:cNvPr id="172" name="Прямая соединительная линия 171"/>
            <p:cNvCxnSpPr/>
            <p:nvPr/>
          </p:nvCxnSpPr>
          <p:spPr>
            <a:xfrm>
              <a:off x="1181497" y="3136407"/>
              <a:ext cx="0" cy="1606248"/>
            </a:xfrm>
            <a:prstGeom prst="line">
              <a:avLst/>
            </a:prstGeom>
            <a:ln w="9525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 стрелкой 172"/>
            <p:cNvCxnSpPr/>
            <p:nvPr/>
          </p:nvCxnSpPr>
          <p:spPr>
            <a:xfrm rot="20640000">
              <a:off x="1203763" y="4711003"/>
              <a:ext cx="360000" cy="9855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 стрелкой 173"/>
            <p:cNvCxnSpPr/>
            <p:nvPr/>
          </p:nvCxnSpPr>
          <p:spPr>
            <a:xfrm rot="20640000">
              <a:off x="1203762" y="4199159"/>
              <a:ext cx="360000" cy="98554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Прямоугольник 42"/>
          <p:cNvSpPr>
            <a:spLocks noChangeArrowheads="1"/>
          </p:cNvSpPr>
          <p:nvPr/>
        </p:nvSpPr>
        <p:spPr bwMode="auto">
          <a:xfrm>
            <a:off x="1835696" y="3800073"/>
            <a:ext cx="10484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i="1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</a:t>
            </a:r>
            <a:r>
              <a:rPr lang="ru-RU" sz="1200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 них:</a:t>
            </a:r>
            <a:endParaRPr lang="ru-RU" sz="1200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195736" y="4581128"/>
            <a:ext cx="4752528" cy="523220"/>
          </a:xfrm>
          <a:prstGeom prst="rect">
            <a:avLst/>
          </a:prstGeom>
          <a:solidFill>
            <a:schemeClr val="accent4">
              <a:lumMod val="60000"/>
              <a:lumOff val="40000"/>
              <a:alpha val="31000"/>
            </a:schemeClr>
          </a:solidFill>
          <a:ln w="9525">
            <a:solidFill>
              <a:schemeClr val="accent4">
                <a:lumMod val="75000"/>
              </a:schemeClr>
            </a:solidFill>
            <a:prstDash val="dash"/>
            <a:miter lim="800000"/>
            <a:headEnd/>
            <a:tailEnd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выплата региональной социальной доплаты к пенсии 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(+) 177,3 млн.рублей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267744" y="5426640"/>
            <a:ext cx="4680520" cy="954107"/>
          </a:xfrm>
          <a:prstGeom prst="rect">
            <a:avLst/>
          </a:prstGeom>
          <a:solidFill>
            <a:schemeClr val="accent4">
              <a:lumMod val="60000"/>
              <a:lumOff val="40000"/>
              <a:alpha val="31000"/>
            </a:schemeClr>
          </a:solidFill>
          <a:ln w="9525">
            <a:solidFill>
              <a:schemeClr val="accent4">
                <a:lumMod val="75000"/>
              </a:schemeClr>
            </a:solidFill>
            <a:prstDash val="dash"/>
            <a:miter lim="800000"/>
            <a:headEnd/>
            <a:tailEnd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ежемесячная денежная выплата, назначаемая в случае рождения третьего ребенка или последующих детей до достижения ребенком возраста трех лет 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(+) 165,3 млн.рублей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8" name="Прямоугольник 40"/>
          <p:cNvSpPr>
            <a:spLocks noChangeArrowheads="1"/>
          </p:cNvSpPr>
          <p:nvPr/>
        </p:nvSpPr>
        <p:spPr bwMode="auto">
          <a:xfrm>
            <a:off x="118913" y="5985553"/>
            <a:ext cx="14287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Утверждено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Законом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Прямоугольник 42"/>
          <p:cNvSpPr>
            <a:spLocks noChangeArrowheads="1"/>
          </p:cNvSpPr>
          <p:nvPr/>
        </p:nvSpPr>
        <p:spPr bwMode="auto">
          <a:xfrm>
            <a:off x="7772036" y="6044677"/>
            <a:ext cx="1048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Проект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закона</a:t>
            </a:r>
            <a:endParaRPr lang="ru-RU" sz="1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7975913" y="0"/>
            <a:ext cx="1168087" cy="6858000"/>
            <a:chOff x="7975913" y="0"/>
            <a:chExt cx="1168087" cy="6858000"/>
          </a:xfrm>
        </p:grpSpPr>
        <p:grpSp>
          <p:nvGrpSpPr>
            <p:cNvPr id="75" name="Группа 74"/>
            <p:cNvGrpSpPr/>
            <p:nvPr/>
          </p:nvGrpSpPr>
          <p:grpSpPr>
            <a:xfrm>
              <a:off x="8686800" y="0"/>
              <a:ext cx="457200" cy="6858000"/>
              <a:chOff x="8686800" y="0"/>
              <a:chExt cx="457200" cy="6858000"/>
            </a:xfrm>
          </p:grpSpPr>
          <p:cxnSp>
            <p:nvCxnSpPr>
              <p:cNvPr id="81" name="Прямая соединительная линия 80"/>
              <p:cNvCxnSpPr/>
              <p:nvPr/>
            </p:nvCxnSpPr>
            <p:spPr>
              <a:xfrm>
                <a:off x="8892480" y="0"/>
                <a:ext cx="0" cy="6858000"/>
              </a:xfrm>
              <a:prstGeom prst="line">
                <a:avLst/>
              </a:prstGeom>
              <a:ln w="31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2" name="Группа 81"/>
              <p:cNvGrpSpPr/>
              <p:nvPr/>
            </p:nvGrpSpPr>
            <p:grpSpPr>
              <a:xfrm>
                <a:off x="8686800" y="0"/>
                <a:ext cx="457200" cy="6858000"/>
                <a:chOff x="8686800" y="0"/>
                <a:chExt cx="457200" cy="6858000"/>
              </a:xfrm>
            </p:grpSpPr>
            <p:sp>
              <p:nvSpPr>
                <p:cNvPr id="83" name="Прямоугольник 82"/>
                <p:cNvSpPr/>
                <p:nvPr/>
              </p:nvSpPr>
              <p:spPr>
                <a:xfrm>
                  <a:off x="8915400" y="0"/>
                  <a:ext cx="228600" cy="6858000"/>
                </a:xfrm>
                <a:prstGeom prst="rect">
                  <a:avLst/>
                </a:prstGeom>
                <a:pattFill prst="pct30">
                  <a:fgClr>
                    <a:schemeClr val="accent1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85" name="Группа 15"/>
                <p:cNvGrpSpPr/>
                <p:nvPr/>
              </p:nvGrpSpPr>
              <p:grpSpPr>
                <a:xfrm>
                  <a:off x="8686800" y="6400800"/>
                  <a:ext cx="457200" cy="457200"/>
                  <a:chOff x="8686800" y="6400800"/>
                  <a:chExt cx="457200" cy="457200"/>
                </a:xfrm>
              </p:grpSpPr>
              <p:sp>
                <p:nvSpPr>
                  <p:cNvPr id="88" name="Прямоугольник 6"/>
                  <p:cNvSpPr/>
                  <p:nvPr/>
                </p:nvSpPr>
                <p:spPr>
                  <a:xfrm>
                    <a:off x="8686800" y="6400800"/>
                    <a:ext cx="381000" cy="381000"/>
                  </a:xfrm>
                  <a:prstGeom prst="rect">
                    <a:avLst/>
                  </a:prstGeom>
                  <a:pattFill prst="sphere">
                    <a:fgClr>
                      <a:schemeClr val="tx2">
                        <a:lumMod val="20000"/>
                        <a:lumOff val="8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90" name="Прямоугольник 89"/>
                  <p:cNvSpPr/>
                  <p:nvPr/>
                </p:nvSpPr>
                <p:spPr>
                  <a:xfrm>
                    <a:off x="8763000" y="6477000"/>
                    <a:ext cx="3810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4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</a:p>
                </p:txBody>
              </p:sp>
            </p:grpSp>
          </p:grpSp>
        </p:grpSp>
        <p:pic>
          <p:nvPicPr>
            <p:cNvPr id="77" name="Picture 2" descr="H:\Управление бюджетного развития и бюджетной политики\09_РАЗВИТИЕ(семинары, новое)\СОВЕЩАНИЕ 27.01.12\Макеты\murmanskaya_oblast_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5913" y="0"/>
              <a:ext cx="590063" cy="764704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78" name="Picture 4" descr="H:\Управление бюджетного развития и бюджетной политики\09_РАЗВИТИЕ(семинары, новое)\СОВЕЩАНИЕ 27.01.12\Макеты\логотип-МФ-МО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66201" y="0"/>
              <a:ext cx="577799" cy="73739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grpSp>
        <p:nvGrpSpPr>
          <p:cNvPr id="93" name="Группа 120"/>
          <p:cNvGrpSpPr/>
          <p:nvPr/>
        </p:nvGrpSpPr>
        <p:grpSpPr>
          <a:xfrm>
            <a:off x="3923928" y="1810751"/>
            <a:ext cx="648000" cy="1690257"/>
            <a:chOff x="1115155" y="1684501"/>
            <a:chExt cx="792550" cy="169025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94" name="Прямоугольник 93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Межбюджетные трансферты</a:t>
              </a: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1115155" y="1684501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sp>
        <p:nvSpPr>
          <p:cNvPr id="97" name="TextBox 56"/>
          <p:cNvSpPr txBox="1">
            <a:spLocks noChangeArrowheads="1"/>
          </p:cNvSpPr>
          <p:nvPr/>
        </p:nvSpPr>
        <p:spPr bwMode="auto">
          <a:xfrm>
            <a:off x="3851920" y="1537047"/>
            <a:ext cx="785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-611,3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pSp>
        <p:nvGrpSpPr>
          <p:cNvPr id="132" name="Группа 120"/>
          <p:cNvGrpSpPr/>
          <p:nvPr/>
        </p:nvGrpSpPr>
        <p:grpSpPr>
          <a:xfrm>
            <a:off x="4716016" y="2008585"/>
            <a:ext cx="648000" cy="1690257"/>
            <a:chOff x="1115155" y="1684501"/>
            <a:chExt cx="792550" cy="169025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4" name="Прямоугольник 133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Кап. вложения, ремонт </a:t>
              </a:r>
              <a:r>
                <a:rPr lang="ru-RU" sz="1100" dirty="0" err="1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гос</a:t>
              </a: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. имущества</a:t>
              </a: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40" name="Прямоугольник 139"/>
            <p:cNvSpPr/>
            <p:nvPr/>
          </p:nvSpPr>
          <p:spPr>
            <a:xfrm>
              <a:off x="1115155" y="1684501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44" name="Прямоугольник 143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sp>
        <p:nvSpPr>
          <p:cNvPr id="102" name="TextBox 56"/>
          <p:cNvSpPr txBox="1">
            <a:spLocks noChangeArrowheads="1"/>
          </p:cNvSpPr>
          <p:nvPr/>
        </p:nvSpPr>
        <p:spPr bwMode="auto">
          <a:xfrm>
            <a:off x="5436096" y="1969095"/>
            <a:ext cx="785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-300,3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61" name="Стрелка вниз 160"/>
          <p:cNvSpPr/>
          <p:nvPr/>
        </p:nvSpPr>
        <p:spPr>
          <a:xfrm flipV="1">
            <a:off x="1284562" y="908720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Стрелка вниз 91"/>
          <p:cNvSpPr/>
          <p:nvPr/>
        </p:nvSpPr>
        <p:spPr>
          <a:xfrm>
            <a:off x="5292080" y="2348880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8" name="Группа 83"/>
          <p:cNvGrpSpPr/>
          <p:nvPr/>
        </p:nvGrpSpPr>
        <p:grpSpPr>
          <a:xfrm>
            <a:off x="5508104" y="2224711"/>
            <a:ext cx="648000" cy="1708345"/>
            <a:chOff x="1115155" y="1666413"/>
            <a:chExt cx="792550" cy="1708345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99" name="Прямоугольник 98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Обеспечение функций ОГВ и КУ</a:t>
              </a: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1115155" y="1666413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  <p:sp>
        <p:nvSpPr>
          <p:cNvPr id="156" name="Стрелка вниз 155"/>
          <p:cNvSpPr/>
          <p:nvPr/>
        </p:nvSpPr>
        <p:spPr>
          <a:xfrm>
            <a:off x="6084168" y="2564904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Стрелка вниз 104"/>
          <p:cNvSpPr/>
          <p:nvPr/>
        </p:nvSpPr>
        <p:spPr>
          <a:xfrm>
            <a:off x="4499992" y="2060848"/>
            <a:ext cx="335110" cy="1728192"/>
          </a:xfrm>
          <a:prstGeom prst="downArrow">
            <a:avLst>
              <a:gd name="adj1" fmla="val 50000"/>
              <a:gd name="adj2" fmla="val 30729"/>
            </a:avLst>
          </a:prstGeom>
          <a:gradFill flip="none" rotWithShape="1">
            <a:gsLst>
              <a:gs pos="0">
                <a:schemeClr val="bg1">
                  <a:shade val="30000"/>
                  <a:satMod val="115000"/>
                  <a:alpha val="0"/>
                  <a:lumMod val="0"/>
                  <a:lumOff val="100000"/>
                </a:schemeClr>
              </a:gs>
              <a:gs pos="89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49" name="Группа 79"/>
          <p:cNvGrpSpPr/>
          <p:nvPr/>
        </p:nvGrpSpPr>
        <p:grpSpPr>
          <a:xfrm>
            <a:off x="6948336" y="2348880"/>
            <a:ext cx="648000" cy="1708345"/>
            <a:chOff x="1115155" y="1666413"/>
            <a:chExt cx="792550" cy="1708345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50" name="Прямоугольник 149"/>
            <p:cNvSpPr/>
            <p:nvPr/>
          </p:nvSpPr>
          <p:spPr>
            <a:xfrm rot="16200000">
              <a:off x="779850" y="2246904"/>
              <a:ext cx="1470462" cy="785246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100" dirty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ea typeface="Arial Unicode MS" pitchFamily="34" charset="-128"/>
                  <a:cs typeface="Times New Roman" pitchFamily="18" charset="0"/>
                </a:rPr>
                <a:t>Прочие расходы</a:t>
              </a:r>
            </a:p>
          </p:txBody>
        </p:sp>
        <p:sp>
          <p:nvSpPr>
            <p:cNvPr id="151" name="Прямоугольник 150"/>
            <p:cNvSpPr/>
            <p:nvPr/>
          </p:nvSpPr>
          <p:spPr>
            <a:xfrm>
              <a:off x="1115155" y="1666413"/>
              <a:ext cx="792550" cy="106081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  <p:sp>
          <p:nvSpPr>
            <p:cNvPr id="152" name="Прямоугольник 151"/>
            <p:cNvSpPr/>
            <p:nvPr/>
          </p:nvSpPr>
          <p:spPr>
            <a:xfrm>
              <a:off x="1115155" y="1809910"/>
              <a:ext cx="792550" cy="99533"/>
            </a:xfrm>
            <a:prstGeom prst="rect">
              <a:avLst/>
            </a:prstGeom>
            <a:grpFill/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1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28397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Диаграмма 62"/>
          <p:cNvGraphicFramePr/>
          <p:nvPr/>
        </p:nvGraphicFramePr>
        <p:xfrm>
          <a:off x="179512" y="836712"/>
          <a:ext cx="7272808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2" name="Прямоугольник 71"/>
          <p:cNvSpPr/>
          <p:nvPr/>
        </p:nvSpPr>
        <p:spPr>
          <a:xfrm>
            <a:off x="107504" y="908800"/>
            <a:ext cx="8820000" cy="720000"/>
          </a:xfrm>
          <a:prstGeom prst="rect">
            <a:avLst/>
          </a:prstGeom>
          <a:solidFill>
            <a:schemeClr val="accent3">
              <a:lumMod val="40000"/>
              <a:lumOff val="60000"/>
              <a:alpha val="42000"/>
            </a:schemeClr>
          </a:solidFill>
          <a:ln w="31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7380312" y="903893"/>
          <a:ext cx="1440160" cy="5527302"/>
        </p:xfrm>
        <a:graphic>
          <a:graphicData uri="http://schemas.openxmlformats.org/drawingml/2006/table">
            <a:tbl>
              <a:tblPr/>
              <a:tblGrid>
                <a:gridCol w="820223"/>
                <a:gridCol w="619937"/>
              </a:tblGrid>
              <a:tr h="3670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-720,4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-5,5%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-583,7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-4,9%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4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-200,5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-2,0%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05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-257,4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-5,9%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420">
                <a:tc>
                  <a:txBody>
                    <a:bodyPr/>
                    <a:lstStyle/>
                    <a:p>
                      <a:pPr algn="r" fontAlgn="ctr"/>
                      <a:endParaRPr lang="ru-RU" sz="1200" b="0" i="1" u="none" strike="noStrike" dirty="0" smtClean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  <a:p>
                      <a:pPr algn="r" fontAlgn="ctr"/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200" b="0" i="1" u="none" strike="noStrike" dirty="0" smtClean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  <a:p>
                      <a:pPr algn="r" fontAlgn="ctr"/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855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-221,4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-6,9%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1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-102,9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-5,3%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898">
                <a:tc>
                  <a:txBody>
                    <a:bodyPr/>
                    <a:lstStyle/>
                    <a:p>
                      <a:pPr algn="r" fontAlgn="ctr"/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-148,3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-9,8%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061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-344,5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-29,9%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7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-52,0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-10,6%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10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-12,0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-12,0%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530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-4,7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1" u="none" strike="noStrike" dirty="0" smtClean="0">
                          <a:solidFill>
                            <a:srgbClr val="00B050"/>
                          </a:solidFill>
                          <a:latin typeface="Times New Roman"/>
                        </a:rPr>
                        <a:t>-14,1%</a:t>
                      </a:r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0722">
                <a:tc>
                  <a:txBody>
                    <a:bodyPr/>
                    <a:lstStyle/>
                    <a:p>
                      <a:pPr algn="r" fontAlgn="ctr"/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200" b="0" i="1" u="none" strike="noStrike" dirty="0">
                        <a:solidFill>
                          <a:srgbClr val="00B05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35" name="Прямая со стрелкой 34"/>
          <p:cNvCxnSpPr/>
          <p:nvPr/>
        </p:nvCxnSpPr>
        <p:spPr>
          <a:xfrm rot="5400000">
            <a:off x="7563570" y="1087091"/>
            <a:ext cx="214314" cy="1588"/>
          </a:xfrm>
          <a:prstGeom prst="straightConnector1">
            <a:avLst/>
          </a:prstGeom>
          <a:ln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07504" y="6453336"/>
            <a:ext cx="7000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30"/>
          <p:cNvSpPr txBox="1">
            <a:spLocks noChangeArrowheads="1"/>
          </p:cNvSpPr>
          <p:nvPr/>
        </p:nvSpPr>
        <p:spPr bwMode="auto">
          <a:xfrm>
            <a:off x="0" y="6475402"/>
            <a:ext cx="88924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Отклонения от Закона Мурманской области от 19.12.2014  № 1809-01-ЗМО </a:t>
            </a:r>
          </a:p>
          <a:p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«Об областном бюджете на 2015 год и на плановый период 2016 и 2017 годов»</a:t>
            </a:r>
          </a:p>
          <a:p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" name="Заголовок 1"/>
          <p:cNvSpPr txBox="1">
            <a:spLocks/>
          </p:cNvSpPr>
          <p:nvPr/>
        </p:nvSpPr>
        <p:spPr bwMode="auto">
          <a:xfrm>
            <a:off x="899592" y="0"/>
            <a:ext cx="6912768" cy="785794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Снижение расходов областного бюджета в проекте закона о внесении изменений в бюджет 2015 года составляет 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2 647,9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млн. рублей*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 rot="16200000" flipH="1" flipV="1">
            <a:off x="7563570" y="4689201"/>
            <a:ext cx="214314" cy="1588"/>
          </a:xfrm>
          <a:prstGeom prst="straightConnector1">
            <a:avLst/>
          </a:prstGeom>
          <a:ln w="95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-5400000" flipH="1" flipV="1">
            <a:off x="7563570" y="3537073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7563570" y="1807171"/>
            <a:ext cx="214314" cy="1588"/>
          </a:xfrm>
          <a:prstGeom prst="straightConnector1">
            <a:avLst/>
          </a:prstGeom>
          <a:ln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5400000">
            <a:off x="7561981" y="4329161"/>
            <a:ext cx="214314" cy="1588"/>
          </a:xfrm>
          <a:prstGeom prst="straightConnector1">
            <a:avLst/>
          </a:prstGeom>
          <a:ln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7596336" y="908720"/>
            <a:ext cx="0" cy="563880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13"/>
          <p:cNvSpPr txBox="1">
            <a:spLocks noChangeArrowheads="1"/>
          </p:cNvSpPr>
          <p:nvPr/>
        </p:nvSpPr>
        <p:spPr bwMode="auto">
          <a:xfrm>
            <a:off x="7956376" y="719118"/>
            <a:ext cx="10769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50" i="1" dirty="0" err="1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004048" y="3266981"/>
            <a:ext cx="2502024" cy="954107"/>
          </a:xfrm>
          <a:prstGeom prst="rect">
            <a:avLst/>
          </a:prstGeom>
          <a:ln w="3175">
            <a:solidFill>
              <a:schemeClr val="bg2">
                <a:lumMod val="2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Социально значимые расходы областного бюджета в проекте закона составляют </a:t>
            </a: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76,2%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7975913" y="0"/>
            <a:ext cx="1168087" cy="6858000"/>
            <a:chOff x="7975913" y="0"/>
            <a:chExt cx="1168087" cy="6858000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8686800" y="0"/>
              <a:ext cx="457200" cy="6858000"/>
              <a:chOff x="8686800" y="0"/>
              <a:chExt cx="457200" cy="6858000"/>
            </a:xfrm>
          </p:grpSpPr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8892480" y="0"/>
                <a:ext cx="0" cy="6858000"/>
              </a:xfrm>
              <a:prstGeom prst="line">
                <a:avLst/>
              </a:prstGeom>
              <a:ln w="31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" name="Группа 55"/>
              <p:cNvGrpSpPr/>
              <p:nvPr/>
            </p:nvGrpSpPr>
            <p:grpSpPr>
              <a:xfrm>
                <a:off x="8686800" y="0"/>
                <a:ext cx="457200" cy="6858000"/>
                <a:chOff x="8686800" y="0"/>
                <a:chExt cx="457200" cy="6858000"/>
              </a:xfrm>
            </p:grpSpPr>
            <p:sp>
              <p:nvSpPr>
                <p:cNvPr id="57" name="Прямоугольник 56"/>
                <p:cNvSpPr/>
                <p:nvPr/>
              </p:nvSpPr>
              <p:spPr>
                <a:xfrm>
                  <a:off x="8915400" y="0"/>
                  <a:ext cx="228600" cy="6858000"/>
                </a:xfrm>
                <a:prstGeom prst="rect">
                  <a:avLst/>
                </a:prstGeom>
                <a:pattFill prst="pct30">
                  <a:fgClr>
                    <a:schemeClr val="accent1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58" name="Группа 15"/>
                <p:cNvGrpSpPr/>
                <p:nvPr/>
              </p:nvGrpSpPr>
              <p:grpSpPr>
                <a:xfrm>
                  <a:off x="8686800" y="6400800"/>
                  <a:ext cx="457200" cy="457200"/>
                  <a:chOff x="8686800" y="6400800"/>
                  <a:chExt cx="457200" cy="457200"/>
                </a:xfrm>
              </p:grpSpPr>
              <p:sp>
                <p:nvSpPr>
                  <p:cNvPr id="60" name="Прямоугольник 6"/>
                  <p:cNvSpPr/>
                  <p:nvPr/>
                </p:nvSpPr>
                <p:spPr>
                  <a:xfrm>
                    <a:off x="8686800" y="6400800"/>
                    <a:ext cx="381000" cy="381000"/>
                  </a:xfrm>
                  <a:prstGeom prst="rect">
                    <a:avLst/>
                  </a:prstGeom>
                  <a:pattFill prst="sphere">
                    <a:fgClr>
                      <a:schemeClr val="tx2">
                        <a:lumMod val="20000"/>
                        <a:lumOff val="8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61" name="Прямоугольник 60"/>
                  <p:cNvSpPr/>
                  <p:nvPr/>
                </p:nvSpPr>
                <p:spPr>
                  <a:xfrm>
                    <a:off x="8763000" y="6477000"/>
                    <a:ext cx="3810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4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</a:p>
                </p:txBody>
              </p:sp>
            </p:grpSp>
          </p:grpSp>
        </p:grpSp>
        <p:pic>
          <p:nvPicPr>
            <p:cNvPr id="46" name="Picture 2" descr="H:\Управление бюджетного развития и бюджетной политики\09_РАЗВИТИЕ(семинары, новое)\СОВЕЩАНИЕ 27.01.12\Макеты\murmanskaya_oblast_01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75913" y="0"/>
              <a:ext cx="590063" cy="764704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54" name="Picture 4" descr="H:\Управление бюджетного развития и бюджетной политики\09_РАЗВИТИЕ(семинары, новое)\СОВЕЩАНИЕ 27.01.12\Макеты\логотип-МФ-МО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66201" y="0"/>
              <a:ext cx="577799" cy="73739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cxnSp>
        <p:nvCxnSpPr>
          <p:cNvPr id="66" name="Прямая со стрелкой 65"/>
          <p:cNvCxnSpPr/>
          <p:nvPr/>
        </p:nvCxnSpPr>
        <p:spPr>
          <a:xfrm rot="5400000">
            <a:off x="7561981" y="1448841"/>
            <a:ext cx="214314" cy="1588"/>
          </a:xfrm>
          <a:prstGeom prst="straightConnector1">
            <a:avLst/>
          </a:prstGeom>
          <a:ln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rot="5400000">
            <a:off x="7561981" y="2168921"/>
            <a:ext cx="214314" cy="1588"/>
          </a:xfrm>
          <a:prstGeom prst="straightConnector1">
            <a:avLst/>
          </a:prstGeom>
          <a:ln>
            <a:solidFill>
              <a:srgbClr val="00924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-5400000" flipH="1" flipV="1">
            <a:off x="7561981" y="3105025"/>
            <a:ext cx="214314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rot="16200000" flipH="1" flipV="1">
            <a:off x="7561981" y="5121249"/>
            <a:ext cx="214314" cy="1588"/>
          </a:xfrm>
          <a:prstGeom prst="straightConnector1">
            <a:avLst/>
          </a:prstGeom>
          <a:ln w="95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16200000" flipH="1" flipV="1">
            <a:off x="7561981" y="5841329"/>
            <a:ext cx="214314" cy="1588"/>
          </a:xfrm>
          <a:prstGeom prst="straightConnector1">
            <a:avLst/>
          </a:prstGeom>
          <a:ln w="95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rot="16200000" flipH="1" flipV="1">
            <a:off x="7561981" y="5481289"/>
            <a:ext cx="214314" cy="1588"/>
          </a:xfrm>
          <a:prstGeom prst="straightConnector1">
            <a:avLst/>
          </a:prstGeom>
          <a:ln w="95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144488" y="4464000"/>
            <a:ext cx="8820000" cy="396000"/>
          </a:xfrm>
          <a:prstGeom prst="rect">
            <a:avLst/>
          </a:prstGeom>
          <a:solidFill>
            <a:schemeClr val="accent3">
              <a:lumMod val="40000"/>
              <a:lumOff val="60000"/>
              <a:alpha val="42000"/>
            </a:schemeClr>
          </a:solidFill>
          <a:ln w="31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ый треугольник 48"/>
          <p:cNvSpPr/>
          <p:nvPr/>
        </p:nvSpPr>
        <p:spPr>
          <a:xfrm>
            <a:off x="35496" y="1196752"/>
            <a:ext cx="9036496" cy="4752528"/>
          </a:xfrm>
          <a:prstGeom prst="rtTriangle">
            <a:avLst/>
          </a:prstGeom>
          <a:pattFill prst="pct30">
            <a:fgClr>
              <a:schemeClr val="bg2">
                <a:lumMod val="90000"/>
              </a:schemeClr>
            </a:fgClr>
            <a:bgClr>
              <a:schemeClr val="bg1"/>
            </a:bgClr>
          </a:patt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9" name="Диаграмма 38"/>
          <p:cNvGraphicFramePr/>
          <p:nvPr/>
        </p:nvGraphicFramePr>
        <p:xfrm>
          <a:off x="3275856" y="1124744"/>
          <a:ext cx="5688632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2" name="Диаграмма 41"/>
          <p:cNvGraphicFramePr/>
          <p:nvPr>
            <p:extLst>
              <p:ext uri="{D42A27DB-BD31-4B8C-83A1-F6EECF244321}">
                <p14:modId xmlns:p14="http://schemas.microsoft.com/office/powerpoint/2010/main" val="104240871"/>
              </p:ext>
            </p:extLst>
          </p:nvPr>
        </p:nvGraphicFramePr>
        <p:xfrm>
          <a:off x="0" y="2177480"/>
          <a:ext cx="8964488" cy="44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5" name="Text Box 7"/>
          <p:cNvSpPr>
            <a:spLocks noGrp="1" noChangeArrowheads="1"/>
          </p:cNvSpPr>
          <p:nvPr>
            <p:ph type="title"/>
          </p:nvPr>
        </p:nvSpPr>
        <p:spPr>
          <a:xfrm>
            <a:off x="1331640" y="44624"/>
            <a:ext cx="6048672" cy="1071548"/>
          </a:xfrm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ru-RU" sz="18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Объем бюджетных ассигнований в рамках осуществления бюджетных инвестиций в  объекты капитального строительства в проекте закона уменьшился на </a:t>
            </a:r>
            <a:r>
              <a:rPr lang="ru-RU" sz="1800" b="1" dirty="0" smtClean="0">
                <a:solidFill>
                  <a:srgbClr val="00924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417,9</a:t>
            </a:r>
            <a:r>
              <a:rPr lang="ru-RU" sz="1800" b="1" dirty="0" smtClean="0">
                <a:solidFill>
                  <a:srgbClr val="00B05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млн. рублей или на </a:t>
            </a:r>
            <a:r>
              <a:rPr lang="ru-RU" sz="1800" b="1" dirty="0" smtClean="0">
                <a:solidFill>
                  <a:srgbClr val="00B05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22,9</a:t>
            </a:r>
            <a:r>
              <a:rPr lang="ru-RU" sz="1800" b="1" dirty="0" smtClean="0">
                <a:solidFill>
                  <a:srgbClr val="00924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rgbClr val="009242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%</a:t>
            </a:r>
            <a:endParaRPr lang="ru-RU" sz="1800" b="1" dirty="0" smtClean="0">
              <a:solidFill>
                <a:srgbClr val="009242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grpSp>
        <p:nvGrpSpPr>
          <p:cNvPr id="2" name="Группа 42"/>
          <p:cNvGrpSpPr/>
          <p:nvPr/>
        </p:nvGrpSpPr>
        <p:grpSpPr>
          <a:xfrm>
            <a:off x="2555776" y="6309320"/>
            <a:ext cx="2016224" cy="430887"/>
            <a:chOff x="6084168" y="1957912"/>
            <a:chExt cx="2016224" cy="430887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6084168" y="2029920"/>
              <a:ext cx="144016" cy="144016"/>
            </a:xfrm>
            <a:prstGeom prst="rect">
              <a:avLst/>
            </a:prstGeom>
            <a:pattFill prst="horzBrick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72200" y="1957912"/>
              <a:ext cx="172819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ru-RU" sz="14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Утверждено </a:t>
              </a:r>
            </a:p>
            <a:p>
              <a:pPr algn="just"/>
              <a:r>
                <a:rPr lang="ru-RU" sz="14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Законом 2015</a:t>
              </a:r>
              <a:endPara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3" name="Группа 46"/>
          <p:cNvGrpSpPr/>
          <p:nvPr/>
        </p:nvGrpSpPr>
        <p:grpSpPr>
          <a:xfrm>
            <a:off x="4283968" y="6381328"/>
            <a:ext cx="2016224" cy="216024"/>
            <a:chOff x="7668344" y="2780928"/>
            <a:chExt cx="2016224" cy="216024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7668344" y="2852936"/>
              <a:ext cx="144016" cy="144016"/>
            </a:xfrm>
            <a:prstGeom prst="rect">
              <a:avLst/>
            </a:prstGeom>
            <a:pattFill prst="horzBrick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956376" y="2780928"/>
              <a:ext cx="17281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Проект Закона 2015             </a:t>
              </a:r>
              <a:endPara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395536" y="1916832"/>
            <a:ext cx="936104" cy="288032"/>
            <a:chOff x="323528" y="1772816"/>
            <a:chExt cx="936104" cy="288032"/>
          </a:xfrm>
        </p:grpSpPr>
        <p:sp>
          <p:nvSpPr>
            <p:cNvPr id="51" name="Овал 50"/>
            <p:cNvSpPr/>
            <p:nvPr/>
          </p:nvSpPr>
          <p:spPr>
            <a:xfrm>
              <a:off x="323528" y="1772816"/>
              <a:ext cx="936104" cy="288032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25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-128,8</a:t>
              </a:r>
              <a:endPara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8" name="Прямая со стрелкой 57"/>
            <p:cNvCxnSpPr/>
            <p:nvPr/>
          </p:nvCxnSpPr>
          <p:spPr>
            <a:xfrm>
              <a:off x="467544" y="1772816"/>
              <a:ext cx="0" cy="216024"/>
            </a:xfrm>
            <a:prstGeom prst="straightConnector1">
              <a:avLst/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2411760" y="3140968"/>
            <a:ext cx="1008112" cy="288032"/>
            <a:chOff x="1259632" y="1196752"/>
            <a:chExt cx="1008112" cy="288032"/>
          </a:xfrm>
        </p:grpSpPr>
        <p:sp>
          <p:nvSpPr>
            <p:cNvPr id="44" name="Овал 43"/>
            <p:cNvSpPr/>
            <p:nvPr/>
          </p:nvSpPr>
          <p:spPr>
            <a:xfrm>
              <a:off x="1259632" y="1196752"/>
              <a:ext cx="1008112" cy="288032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25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+30,0</a:t>
              </a:r>
              <a:endParaRPr lang="ru-RU" sz="1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3" name="Прямая со стрелкой 42"/>
            <p:cNvCxnSpPr/>
            <p:nvPr/>
          </p:nvCxnSpPr>
          <p:spPr>
            <a:xfrm flipV="1">
              <a:off x="1475656" y="1196752"/>
              <a:ext cx="0" cy="216024"/>
            </a:xfrm>
            <a:prstGeom prst="straightConnector1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7975913" y="0"/>
            <a:ext cx="1168087" cy="6858000"/>
            <a:chOff x="7975913" y="0"/>
            <a:chExt cx="1168087" cy="6858000"/>
          </a:xfrm>
        </p:grpSpPr>
        <p:grpSp>
          <p:nvGrpSpPr>
            <p:cNvPr id="37" name="Группа 36"/>
            <p:cNvGrpSpPr/>
            <p:nvPr/>
          </p:nvGrpSpPr>
          <p:grpSpPr>
            <a:xfrm>
              <a:off x="8686800" y="0"/>
              <a:ext cx="457200" cy="6858000"/>
              <a:chOff x="8686800" y="0"/>
              <a:chExt cx="457200" cy="6858000"/>
            </a:xfrm>
          </p:grpSpPr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8892480" y="0"/>
                <a:ext cx="0" cy="6858000"/>
              </a:xfrm>
              <a:prstGeom prst="line">
                <a:avLst/>
              </a:prstGeom>
              <a:ln w="31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Группа 62"/>
              <p:cNvGrpSpPr/>
              <p:nvPr/>
            </p:nvGrpSpPr>
            <p:grpSpPr>
              <a:xfrm>
                <a:off x="8686800" y="0"/>
                <a:ext cx="457200" cy="6858000"/>
                <a:chOff x="8686800" y="0"/>
                <a:chExt cx="457200" cy="6858000"/>
              </a:xfrm>
            </p:grpSpPr>
            <p:sp>
              <p:nvSpPr>
                <p:cNvPr id="64" name="Прямоугольник 63"/>
                <p:cNvSpPr/>
                <p:nvPr/>
              </p:nvSpPr>
              <p:spPr>
                <a:xfrm>
                  <a:off x="8915400" y="0"/>
                  <a:ext cx="228600" cy="6858000"/>
                </a:xfrm>
                <a:prstGeom prst="rect">
                  <a:avLst/>
                </a:prstGeom>
                <a:pattFill prst="pct30">
                  <a:fgClr>
                    <a:schemeClr val="accent1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65" name="Группа 15"/>
                <p:cNvGrpSpPr/>
                <p:nvPr/>
              </p:nvGrpSpPr>
              <p:grpSpPr>
                <a:xfrm>
                  <a:off x="8686800" y="6400800"/>
                  <a:ext cx="457200" cy="457200"/>
                  <a:chOff x="8686800" y="6400800"/>
                  <a:chExt cx="457200" cy="457200"/>
                </a:xfrm>
              </p:grpSpPr>
              <p:sp>
                <p:nvSpPr>
                  <p:cNvPr id="66" name="Прямоугольник 6"/>
                  <p:cNvSpPr/>
                  <p:nvPr/>
                </p:nvSpPr>
                <p:spPr>
                  <a:xfrm>
                    <a:off x="8686800" y="6400800"/>
                    <a:ext cx="381000" cy="381000"/>
                  </a:xfrm>
                  <a:prstGeom prst="rect">
                    <a:avLst/>
                  </a:prstGeom>
                  <a:pattFill prst="sphere">
                    <a:fgClr>
                      <a:schemeClr val="tx2">
                        <a:lumMod val="20000"/>
                        <a:lumOff val="8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67" name="Прямоугольник 66"/>
                  <p:cNvSpPr/>
                  <p:nvPr/>
                </p:nvSpPr>
                <p:spPr>
                  <a:xfrm>
                    <a:off x="8763000" y="6477000"/>
                    <a:ext cx="3810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4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endParaRPr lang="ru-RU" sz="1400" dirty="0">
                      <a:solidFill>
                        <a:schemeClr val="tx2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pic>
          <p:nvPicPr>
            <p:cNvPr id="47" name="Picture 2" descr="H:\Управление бюджетного развития и бюджетной политики\09_РАЗВИТИЕ(семинары, новое)\СОВЕЩАНИЕ 27.01.12\Макеты\murmanskaya_oblast_01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75913" y="0"/>
              <a:ext cx="590063" cy="764704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50" name="Picture 4" descr="H:\Управление бюджетного развития и бюджетной политики\09_РАЗВИТИЕ(семинары, новое)\СОВЕЩАНИЕ 27.01.12\Макеты\логотип-МФ-МО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566201" y="0"/>
              <a:ext cx="577799" cy="73739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grpSp>
        <p:nvGrpSpPr>
          <p:cNvPr id="69" name="Группа 68"/>
          <p:cNvGrpSpPr/>
          <p:nvPr/>
        </p:nvGrpSpPr>
        <p:grpSpPr>
          <a:xfrm>
            <a:off x="1763688" y="2348880"/>
            <a:ext cx="936104" cy="288032"/>
            <a:chOff x="323528" y="1772816"/>
            <a:chExt cx="936104" cy="288032"/>
          </a:xfrm>
        </p:grpSpPr>
        <p:sp>
          <p:nvSpPr>
            <p:cNvPr id="70" name="Овал 69"/>
            <p:cNvSpPr/>
            <p:nvPr/>
          </p:nvSpPr>
          <p:spPr>
            <a:xfrm>
              <a:off x="323528" y="1772816"/>
              <a:ext cx="936104" cy="288032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25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-217,7</a:t>
              </a:r>
              <a:endPara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1" name="Прямая со стрелкой 70"/>
            <p:cNvCxnSpPr/>
            <p:nvPr/>
          </p:nvCxnSpPr>
          <p:spPr>
            <a:xfrm>
              <a:off x="467544" y="1772816"/>
              <a:ext cx="0" cy="216024"/>
            </a:xfrm>
            <a:prstGeom prst="straightConnector1">
              <a:avLst/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Группа 71"/>
          <p:cNvGrpSpPr/>
          <p:nvPr/>
        </p:nvGrpSpPr>
        <p:grpSpPr>
          <a:xfrm>
            <a:off x="5724128" y="4725144"/>
            <a:ext cx="1008112" cy="288032"/>
            <a:chOff x="1259632" y="1196752"/>
            <a:chExt cx="1008112" cy="288032"/>
          </a:xfrm>
        </p:grpSpPr>
        <p:sp>
          <p:nvSpPr>
            <p:cNvPr id="73" name="Овал 72"/>
            <p:cNvSpPr/>
            <p:nvPr/>
          </p:nvSpPr>
          <p:spPr>
            <a:xfrm>
              <a:off x="1259632" y="1196752"/>
              <a:ext cx="1008112" cy="288032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25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+6,1</a:t>
              </a:r>
              <a:endParaRPr lang="ru-RU" sz="1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4" name="Прямая со стрелкой 73"/>
            <p:cNvCxnSpPr/>
            <p:nvPr/>
          </p:nvCxnSpPr>
          <p:spPr>
            <a:xfrm flipV="1">
              <a:off x="1475656" y="1196752"/>
              <a:ext cx="0" cy="216024"/>
            </a:xfrm>
            <a:prstGeom prst="straightConnector1">
              <a:avLst/>
            </a:prstGeom>
            <a:ln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Группа 74"/>
          <p:cNvGrpSpPr/>
          <p:nvPr/>
        </p:nvGrpSpPr>
        <p:grpSpPr>
          <a:xfrm>
            <a:off x="6732240" y="4581128"/>
            <a:ext cx="936104" cy="288032"/>
            <a:chOff x="323528" y="1772816"/>
            <a:chExt cx="936104" cy="288032"/>
          </a:xfrm>
        </p:grpSpPr>
        <p:sp>
          <p:nvSpPr>
            <p:cNvPr id="76" name="Овал 75"/>
            <p:cNvSpPr/>
            <p:nvPr/>
          </p:nvSpPr>
          <p:spPr>
            <a:xfrm>
              <a:off x="323528" y="1772816"/>
              <a:ext cx="936104" cy="288032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25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-26,0</a:t>
              </a:r>
              <a:endPara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7" name="Прямая со стрелкой 76"/>
            <p:cNvCxnSpPr/>
            <p:nvPr/>
          </p:nvCxnSpPr>
          <p:spPr>
            <a:xfrm>
              <a:off x="467544" y="1772816"/>
              <a:ext cx="0" cy="216024"/>
            </a:xfrm>
            <a:prstGeom prst="straightConnector1">
              <a:avLst/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Группа 77"/>
          <p:cNvGrpSpPr/>
          <p:nvPr/>
        </p:nvGrpSpPr>
        <p:grpSpPr>
          <a:xfrm>
            <a:off x="7740352" y="4221088"/>
            <a:ext cx="936104" cy="288032"/>
            <a:chOff x="323528" y="1772816"/>
            <a:chExt cx="936104" cy="288032"/>
          </a:xfrm>
        </p:grpSpPr>
        <p:sp>
          <p:nvSpPr>
            <p:cNvPr id="79" name="Овал 78"/>
            <p:cNvSpPr/>
            <p:nvPr/>
          </p:nvSpPr>
          <p:spPr>
            <a:xfrm>
              <a:off x="323528" y="1772816"/>
              <a:ext cx="936104" cy="288032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25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-81,5</a:t>
              </a:r>
              <a:endPara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0" name="Прямая со стрелкой 79"/>
            <p:cNvCxnSpPr/>
            <p:nvPr/>
          </p:nvCxnSpPr>
          <p:spPr>
            <a:xfrm>
              <a:off x="467544" y="1772816"/>
              <a:ext cx="0" cy="216024"/>
            </a:xfrm>
            <a:prstGeom prst="straightConnector1">
              <a:avLst/>
            </a:prstGeom>
            <a:ln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3707904" y="4850576"/>
            <a:ext cx="1512168" cy="738664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Сохранены в утвержденных параметрах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Диаграмма 48"/>
          <p:cNvGraphicFramePr>
            <a:graphicFrameLocks/>
          </p:cNvGraphicFramePr>
          <p:nvPr/>
        </p:nvGraphicFramePr>
        <p:xfrm>
          <a:off x="4067944" y="908720"/>
          <a:ext cx="403244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Диаграмма 29"/>
          <p:cNvGraphicFramePr>
            <a:graphicFrameLocks/>
          </p:cNvGraphicFramePr>
          <p:nvPr/>
        </p:nvGraphicFramePr>
        <p:xfrm>
          <a:off x="179512" y="1844824"/>
          <a:ext cx="4032448" cy="50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18" name="TextBox 71"/>
          <p:cNvSpPr txBox="1">
            <a:spLocks noChangeArrowheads="1"/>
          </p:cNvSpPr>
          <p:nvPr/>
        </p:nvSpPr>
        <p:spPr bwMode="auto">
          <a:xfrm>
            <a:off x="0" y="0"/>
            <a:ext cx="8001000" cy="6461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ИЗМЕНЕНИЕ ОБЪЕМОВ МЕЖБЮДЖЕТНЫХ ТРАНСФЕРТОВ ИЗ ОБЛАСТНОГО БЮДЖЕТА МЕСТНЫМ БЮДЖЕТАМ В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2015 </a:t>
            </a:r>
            <a:r>
              <a:rPr lang="ru-RU" b="1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ГОДУ</a:t>
            </a:r>
          </a:p>
        </p:txBody>
      </p:sp>
      <p:pic>
        <p:nvPicPr>
          <p:cNvPr id="9219" name="Рисунок 25" descr="лого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0"/>
            <a:ext cx="11430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5" name="Прямая соединительная линия 64"/>
          <p:cNvCxnSpPr/>
          <p:nvPr/>
        </p:nvCxnSpPr>
        <p:spPr>
          <a:xfrm>
            <a:off x="0" y="642938"/>
            <a:ext cx="7429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extBox 13"/>
          <p:cNvSpPr txBox="1">
            <a:spLocks noChangeArrowheads="1"/>
          </p:cNvSpPr>
          <p:nvPr/>
        </p:nvSpPr>
        <p:spPr bwMode="auto">
          <a:xfrm>
            <a:off x="8027988" y="692150"/>
            <a:ext cx="1057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млн.рублей</a:t>
            </a:r>
          </a:p>
        </p:txBody>
      </p:sp>
      <p:sp>
        <p:nvSpPr>
          <p:cNvPr id="9222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8</a:t>
            </a:r>
            <a:endParaRPr lang="ru-RU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8027988" y="2784475"/>
            <a:ext cx="936625" cy="42862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- 244,0</a:t>
            </a:r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7956550" y="1125538"/>
            <a:ext cx="0" cy="482441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8027988" y="3933825"/>
            <a:ext cx="936625" cy="431800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-434,0</a:t>
            </a:r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верх 24"/>
          <p:cNvSpPr/>
          <p:nvPr/>
        </p:nvSpPr>
        <p:spPr>
          <a:xfrm>
            <a:off x="6876256" y="1628800"/>
            <a:ext cx="144016" cy="576064"/>
          </a:xfrm>
          <a:prstGeom prst="up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6948264" y="2780928"/>
            <a:ext cx="144016" cy="576064"/>
          </a:xfrm>
          <a:prstGeom prst="down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427538" y="1052513"/>
            <a:ext cx="4608512" cy="5545137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8027988" y="5013325"/>
            <a:ext cx="936625" cy="42862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-39,8</a:t>
            </a:r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27510" y="2564011"/>
            <a:ext cx="1152202" cy="288925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16 726,8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699792" y="2565598"/>
            <a:ext cx="1008112" cy="35934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16 059,0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1" name="TextBox 36"/>
          <p:cNvSpPr txBox="1">
            <a:spLocks noChangeArrowheads="1"/>
          </p:cNvSpPr>
          <p:nvPr/>
        </p:nvSpPr>
        <p:spPr bwMode="auto">
          <a:xfrm>
            <a:off x="-324544" y="1124744"/>
            <a:ext cx="4646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450850"/>
            <a:r>
              <a:rPr lang="ru-RU" sz="1600" b="1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Общий объем межбюджетных трансфертов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79712" y="2967335"/>
            <a:ext cx="694421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+10,7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(+0,5%)</a:t>
            </a:r>
            <a:endParaRPr lang="ru-RU" sz="1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907704" y="2952000"/>
            <a:ext cx="792088" cy="11696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051720" y="3861048"/>
            <a:ext cx="659155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-678,5</a:t>
            </a:r>
            <a:endParaRPr lang="ru-RU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(-4,7%)</a:t>
            </a:r>
            <a:endParaRPr lang="ru-RU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1835696" y="3284984"/>
            <a:ext cx="900000" cy="14401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1701378" y="1848817"/>
            <a:ext cx="1214438" cy="500063"/>
            <a:chOff x="1692275" y="1700808"/>
            <a:chExt cx="1214438" cy="500063"/>
          </a:xfrm>
        </p:grpSpPr>
        <p:sp>
          <p:nvSpPr>
            <p:cNvPr id="23" name="Овал 22"/>
            <p:cNvSpPr/>
            <p:nvPr/>
          </p:nvSpPr>
          <p:spPr>
            <a:xfrm>
              <a:off x="1692275" y="1700808"/>
              <a:ext cx="1214438" cy="500063"/>
            </a:xfrm>
            <a:prstGeom prst="ellipse">
              <a:avLst/>
            </a:prstGeom>
            <a:noFill/>
            <a:ln w="158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-667,8</a:t>
              </a:r>
              <a:endPara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(-4,0%)</a:t>
              </a:r>
              <a:endPara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6" name="Прямая со стрелкой 45"/>
            <p:cNvCxnSpPr/>
            <p:nvPr/>
          </p:nvCxnSpPr>
          <p:spPr>
            <a:xfrm rot="5400000">
              <a:off x="1800547" y="1953692"/>
              <a:ext cx="214312" cy="0"/>
            </a:xfrm>
            <a:prstGeom prst="straightConnector1">
              <a:avLst/>
            </a:prstGeom>
            <a:ln w="158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Прямая соединительная линия 46"/>
          <p:cNvCxnSpPr/>
          <p:nvPr/>
        </p:nvCxnSpPr>
        <p:spPr>
          <a:xfrm>
            <a:off x="4284663" y="981075"/>
            <a:ext cx="0" cy="57610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5400000">
            <a:off x="1944563" y="4113932"/>
            <a:ext cx="214312" cy="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>
            <a:off x="1872556" y="3176116"/>
            <a:ext cx="214312" cy="0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трелка вниз 49"/>
          <p:cNvSpPr/>
          <p:nvPr/>
        </p:nvSpPr>
        <p:spPr>
          <a:xfrm>
            <a:off x="7740352" y="4077072"/>
            <a:ext cx="144016" cy="576064"/>
          </a:xfrm>
          <a:prstGeom prst="down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8028384" y="1628800"/>
            <a:ext cx="936625" cy="42862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+50,0</a:t>
            </a:r>
            <a:endParaRPr lang="ru-RU" sz="12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6804248" y="5013176"/>
            <a:ext cx="144016" cy="576064"/>
          </a:xfrm>
          <a:prstGeom prst="downArrow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ый треугольник 1"/>
          <p:cNvSpPr/>
          <p:nvPr/>
        </p:nvSpPr>
        <p:spPr>
          <a:xfrm flipH="1" flipV="1">
            <a:off x="755576" y="4437112"/>
            <a:ext cx="7272808" cy="2304256"/>
          </a:xfrm>
          <a:prstGeom prst="rtTriangle">
            <a:avLst/>
          </a:prstGeom>
          <a:pattFill prst="pct30">
            <a:fgClr>
              <a:srgbClr val="DDFDA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9" name="Диаграмма 58"/>
          <p:cNvGraphicFramePr/>
          <p:nvPr/>
        </p:nvGraphicFramePr>
        <p:xfrm>
          <a:off x="323528" y="4077072"/>
          <a:ext cx="8064896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8" name="Диаграмма 47"/>
          <p:cNvGraphicFramePr/>
          <p:nvPr/>
        </p:nvGraphicFramePr>
        <p:xfrm>
          <a:off x="467544" y="908720"/>
          <a:ext cx="79928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4" name="Диаграмма 53"/>
          <p:cNvGraphicFramePr/>
          <p:nvPr/>
        </p:nvGraphicFramePr>
        <p:xfrm>
          <a:off x="323528" y="620688"/>
          <a:ext cx="813690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5496" y="44624"/>
            <a:ext cx="77770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ГОСУДАРСТВЕННЫЙ ДОЛГ МУРМАНСКОЙ ОБЛАСТИ</a:t>
            </a:r>
          </a:p>
        </p:txBody>
      </p:sp>
      <p:sp>
        <p:nvSpPr>
          <p:cNvPr id="51" name="TextBox 13"/>
          <p:cNvSpPr txBox="1">
            <a:spLocks noChangeArrowheads="1"/>
          </p:cNvSpPr>
          <p:nvPr/>
        </p:nvSpPr>
        <p:spPr bwMode="auto">
          <a:xfrm>
            <a:off x="7956376" y="719118"/>
            <a:ext cx="107697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050" i="1" dirty="0" err="1">
                <a:latin typeface="Times New Roman" pitchFamily="18" charset="0"/>
                <a:cs typeface="Times New Roman" pitchFamily="18" charset="0"/>
              </a:rPr>
              <a:t>млн.рублей</a:t>
            </a:r>
            <a:endParaRPr lang="ru-RU" sz="105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71600" y="126876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20 260,2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6559" y="404664"/>
            <a:ext cx="7181745" cy="523220"/>
          </a:xfrm>
          <a:prstGeom prst="rect">
            <a:avLst/>
          </a:prstGeom>
          <a:noFill/>
          <a:ln w="9525">
            <a:solidFill>
              <a:srgbClr val="1F497D">
                <a:lumMod val="75000"/>
              </a:srgbClr>
            </a:solidFill>
            <a:prstDash val="dash"/>
            <a:miter lim="800000"/>
            <a:headEnd/>
            <a:tailEnd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уточненных параметрах доходов и расходов в 2015 году ожидается снижение размера госдолга на </a:t>
            </a:r>
            <a:r>
              <a:rPr lang="ru-RU" sz="1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2 808,6 млн.рублей</a:t>
            </a:r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 первоначально запланированного объема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3" name="Группа 38"/>
          <p:cNvGrpSpPr/>
          <p:nvPr/>
        </p:nvGrpSpPr>
        <p:grpSpPr>
          <a:xfrm>
            <a:off x="504000" y="4509120"/>
            <a:ext cx="7848000" cy="72008"/>
            <a:chOff x="251520" y="4311104"/>
            <a:chExt cx="8640960" cy="54000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251520" y="4365104"/>
              <a:ext cx="8640960" cy="0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251520" y="4311104"/>
              <a:ext cx="0" cy="54000"/>
            </a:xfrm>
            <a:prstGeom prst="line">
              <a:avLst/>
            </a:prstGeom>
            <a:ln w="63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1979712" y="5065439"/>
            <a:ext cx="792088" cy="307777"/>
          </a:xfrm>
          <a:prstGeom prst="rect">
            <a:avLst/>
          </a:prstGeom>
          <a:noFill/>
          <a:ln w="9525">
            <a:solidFill>
              <a:srgbClr val="1F497D">
                <a:lumMod val="75000"/>
              </a:srgbClr>
            </a:solidFill>
            <a:prstDash val="dash"/>
            <a:miter lim="800000"/>
            <a:headEnd/>
            <a:tailEnd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63,8%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84168" y="5065439"/>
            <a:ext cx="792088" cy="307777"/>
          </a:xfrm>
          <a:prstGeom prst="rect">
            <a:avLst/>
          </a:prstGeom>
          <a:noFill/>
          <a:ln w="9525">
            <a:solidFill>
              <a:srgbClr val="1F497D">
                <a:lumMod val="75000"/>
              </a:srgbClr>
            </a:solidFill>
            <a:prstDash val="dash"/>
            <a:miter lim="800000"/>
            <a:headEnd/>
            <a:tailEnd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-35,4%</a:t>
            </a:r>
            <a:endParaRPr lang="ru-RU" sz="1400" dirty="0">
              <a:solidFill>
                <a:srgbClr val="00B05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8352000" y="4485118"/>
            <a:ext cx="0" cy="864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Группа 42"/>
          <p:cNvGrpSpPr/>
          <p:nvPr/>
        </p:nvGrpSpPr>
        <p:grpSpPr>
          <a:xfrm>
            <a:off x="691601" y="6093876"/>
            <a:ext cx="5176543" cy="215444"/>
            <a:chOff x="6156160" y="2007816"/>
            <a:chExt cx="2053972" cy="215444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6156160" y="2029920"/>
              <a:ext cx="82638" cy="144000"/>
            </a:xfrm>
            <a:prstGeom prst="rect">
              <a:avLst/>
            </a:prstGeom>
            <a:gradFill flip="none" rotWithShape="1">
              <a:gsLst>
                <a:gs pos="0">
                  <a:srgbClr val="A6FB29"/>
                </a:gs>
                <a:gs pos="50000">
                  <a:srgbClr val="00BC55">
                    <a:tint val="44500"/>
                    <a:satMod val="160000"/>
                  </a:srgbClr>
                </a:gs>
                <a:gs pos="100000">
                  <a:srgbClr val="00BC55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chemeClr val="bg1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290625" y="2007816"/>
              <a:ext cx="191950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ru-RU" sz="14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Расходы на обслуживание государственного долга</a:t>
              </a:r>
              <a:endPara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74" name="Группа 42"/>
          <p:cNvGrpSpPr/>
          <p:nvPr/>
        </p:nvGrpSpPr>
        <p:grpSpPr>
          <a:xfrm>
            <a:off x="515096" y="5806425"/>
            <a:ext cx="3048792" cy="430887"/>
            <a:chOff x="6156160" y="2029920"/>
            <a:chExt cx="1885304" cy="430887"/>
          </a:xfrm>
        </p:grpSpPr>
        <p:sp>
          <p:nvSpPr>
            <p:cNvPr id="75" name="Прямоугольник 74"/>
            <p:cNvSpPr/>
            <p:nvPr/>
          </p:nvSpPr>
          <p:spPr>
            <a:xfrm>
              <a:off x="6156160" y="2029920"/>
              <a:ext cx="123688" cy="14401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391824" y="2029920"/>
              <a:ext cx="16496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ru-RU" sz="14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Кредиты кредитных организаций</a:t>
              </a:r>
              <a:endPara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79" name="Группа 42"/>
          <p:cNvGrpSpPr/>
          <p:nvPr/>
        </p:nvGrpSpPr>
        <p:grpSpPr>
          <a:xfrm>
            <a:off x="323520" y="5518973"/>
            <a:ext cx="2304264" cy="215444"/>
            <a:chOff x="6156160" y="2029920"/>
            <a:chExt cx="1885304" cy="276286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6156160" y="2029920"/>
              <a:ext cx="144016" cy="184666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391824" y="2029920"/>
              <a:ext cx="1649640" cy="276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ru-RU" sz="14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Бюджетные кредиты</a:t>
              </a:r>
              <a:endPara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82" name="Прямоугольник 81"/>
          <p:cNvSpPr/>
          <p:nvPr/>
        </p:nvSpPr>
        <p:spPr>
          <a:xfrm>
            <a:off x="179512" y="5276806"/>
            <a:ext cx="204746" cy="1407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4268" y="5230941"/>
            <a:ext cx="201623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Гарантии</a:t>
            </a: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pSp>
        <p:nvGrpSpPr>
          <p:cNvPr id="84" name="Группа 42"/>
          <p:cNvGrpSpPr/>
          <p:nvPr/>
        </p:nvGrpSpPr>
        <p:grpSpPr>
          <a:xfrm>
            <a:off x="924124" y="6382489"/>
            <a:ext cx="2711770" cy="430887"/>
            <a:chOff x="6156159" y="2029920"/>
            <a:chExt cx="1885305" cy="430887"/>
          </a:xfrm>
        </p:grpSpPr>
        <p:sp>
          <p:nvSpPr>
            <p:cNvPr id="85" name="Прямоугольник 84"/>
            <p:cNvSpPr/>
            <p:nvPr/>
          </p:nvSpPr>
          <p:spPr>
            <a:xfrm>
              <a:off x="6156159" y="2029920"/>
              <a:ext cx="147667" cy="144016"/>
            </a:xfrm>
            <a:prstGeom prst="re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391824" y="2029920"/>
              <a:ext cx="164964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ru-RU" sz="1400" dirty="0" smtClean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Долговая нагрузка региона,%</a:t>
              </a:r>
              <a:endParaRPr lang="ru-RU" sz="1400" dirty="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7975913" y="0"/>
            <a:ext cx="1168087" cy="6858000"/>
            <a:chOff x="7975913" y="0"/>
            <a:chExt cx="1168087" cy="6858000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8686800" y="0"/>
              <a:ext cx="457200" cy="6858000"/>
              <a:chOff x="8686800" y="0"/>
              <a:chExt cx="457200" cy="6858000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8892480" y="0"/>
                <a:ext cx="0" cy="6858000"/>
              </a:xfrm>
              <a:prstGeom prst="line">
                <a:avLst/>
              </a:prstGeom>
              <a:ln w="3175">
                <a:solidFill>
                  <a:schemeClr val="accent1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2" name="Группа 51"/>
              <p:cNvGrpSpPr/>
              <p:nvPr/>
            </p:nvGrpSpPr>
            <p:grpSpPr>
              <a:xfrm>
                <a:off x="8686800" y="0"/>
                <a:ext cx="457200" cy="6858000"/>
                <a:chOff x="8686800" y="0"/>
                <a:chExt cx="457200" cy="6858000"/>
              </a:xfrm>
            </p:grpSpPr>
            <p:sp>
              <p:nvSpPr>
                <p:cNvPr id="57" name="Прямоугольник 56"/>
                <p:cNvSpPr/>
                <p:nvPr/>
              </p:nvSpPr>
              <p:spPr>
                <a:xfrm>
                  <a:off x="8915400" y="0"/>
                  <a:ext cx="228600" cy="6858000"/>
                </a:xfrm>
                <a:prstGeom prst="rect">
                  <a:avLst/>
                </a:prstGeom>
                <a:pattFill prst="pct30">
                  <a:fgClr>
                    <a:schemeClr val="accent1">
                      <a:lumMod val="40000"/>
                      <a:lumOff val="60000"/>
                    </a:schemeClr>
                  </a:fgClr>
                  <a:bgClr>
                    <a:schemeClr val="bg1"/>
                  </a:bgClr>
                </a:pattFill>
                <a:ln w="31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solidFill>
                      <a:schemeClr val="lt1"/>
                    </a:solidFill>
                  </a:endParaRPr>
                </a:p>
              </p:txBody>
            </p:sp>
            <p:grpSp>
              <p:nvGrpSpPr>
                <p:cNvPr id="61" name="Группа 15"/>
                <p:cNvGrpSpPr/>
                <p:nvPr/>
              </p:nvGrpSpPr>
              <p:grpSpPr>
                <a:xfrm>
                  <a:off x="8686800" y="6400800"/>
                  <a:ext cx="457200" cy="457200"/>
                  <a:chOff x="8686800" y="6400800"/>
                  <a:chExt cx="457200" cy="457200"/>
                </a:xfrm>
              </p:grpSpPr>
              <p:sp>
                <p:nvSpPr>
                  <p:cNvPr id="62" name="Прямоугольник 6"/>
                  <p:cNvSpPr/>
                  <p:nvPr/>
                </p:nvSpPr>
                <p:spPr>
                  <a:xfrm>
                    <a:off x="8686800" y="6400800"/>
                    <a:ext cx="381000" cy="381000"/>
                  </a:xfrm>
                  <a:prstGeom prst="rect">
                    <a:avLst/>
                  </a:prstGeom>
                  <a:pattFill prst="sphere">
                    <a:fgClr>
                      <a:schemeClr val="tx2">
                        <a:lumMod val="20000"/>
                        <a:lumOff val="80000"/>
                      </a:schemeClr>
                    </a:fgClr>
                    <a:bgClr>
                      <a:schemeClr val="bg1"/>
                    </a:bgClr>
                  </a:pattFill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63" name="Прямоугольник 62"/>
                  <p:cNvSpPr/>
                  <p:nvPr/>
                </p:nvSpPr>
                <p:spPr>
                  <a:xfrm>
                    <a:off x="8763000" y="6477000"/>
                    <a:ext cx="381000" cy="381000"/>
                  </a:xfrm>
                  <a:prstGeom prst="rect">
                    <a:avLst/>
                  </a:prstGeom>
                  <a:solidFill>
                    <a:schemeClr val="bg1"/>
                  </a:solidFill>
                  <a:ln w="3175">
                    <a:solidFill>
                      <a:schemeClr val="tx2">
                        <a:lumMod val="60000"/>
                        <a:lumOff val="40000"/>
                      </a:schemeClr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sz="14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endParaRPr lang="ru-RU" sz="1400" dirty="0">
                      <a:solidFill>
                        <a:schemeClr val="tx2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  <p:pic>
          <p:nvPicPr>
            <p:cNvPr id="47" name="Picture 2" descr="H:\Управление бюджетного развития и бюджетной политики\09_РАЗВИТИЕ(семинары, новое)\СОВЕЩАНИЕ 27.01.12\Макеты\murmanskaya_oblast_01.pn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975913" y="0"/>
              <a:ext cx="590063" cy="764704"/>
            </a:xfrm>
            <a:prstGeom prst="rect">
              <a:avLst/>
            </a:prstGeom>
            <a:noFill/>
            <a:ln>
              <a:noFill/>
            </a:ln>
            <a:effectLst/>
          </p:spPr>
        </p:pic>
        <p:pic>
          <p:nvPicPr>
            <p:cNvPr id="49" name="Picture 4" descr="H:\Управление бюджетного развития и бюджетной политики\09_РАЗВИТИЕ(семинары, новое)\СОВЕЩАНИЕ 27.01.12\Макеты\логотип-МФ-МО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566201" y="0"/>
              <a:ext cx="577799" cy="73739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89" name="Прямоугольник 88"/>
          <p:cNvSpPr/>
          <p:nvPr/>
        </p:nvSpPr>
        <p:spPr>
          <a:xfrm>
            <a:off x="864000" y="1620000"/>
            <a:ext cx="1234800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500,0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987824" y="114623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22 424,7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32040" y="1205136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21 498,8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76256" y="1218238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20 820,0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39952" y="5217839"/>
            <a:ext cx="792088" cy="307777"/>
          </a:xfrm>
          <a:prstGeom prst="rect">
            <a:avLst/>
          </a:prstGeom>
          <a:noFill/>
          <a:ln w="9525">
            <a:solidFill>
              <a:srgbClr val="1F497D">
                <a:lumMod val="75000"/>
              </a:srgbClr>
            </a:solidFill>
            <a:prstDash val="dash"/>
            <a:miter lim="800000"/>
            <a:headEnd/>
            <a:tailEnd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-26,3%</a:t>
            </a:r>
            <a:endParaRPr lang="ru-RU" sz="1400" dirty="0">
              <a:solidFill>
                <a:srgbClr val="00B05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07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41921</TotalTime>
  <Words>783</Words>
  <Application>Microsoft Office PowerPoint</Application>
  <PresentationFormat>Экран (4:3)</PresentationFormat>
  <Paragraphs>226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ОБЪЕМ РАСХОДОВ В ПРОЕКТЕ ЗАКОНА ЗА 2015 ГОД ОТ УТВЕРЖДЕННЫХ БЮДЖЕТНЫХ НАЗНАЧЕНИЙ СОСТАВИЛ  50 426,6 МЛН.РУБЛЕЙ 95,0%</vt:lpstr>
      <vt:lpstr>Презентация PowerPoint</vt:lpstr>
      <vt:lpstr>Объем бюджетных ассигнований в рамках осуществления бюджетных инвестиций в  объекты капитального строительства в проекте закона уменьшился на 417,9 млн. рублей или на 22,9 %</vt:lpstr>
      <vt:lpstr>Презентация PowerPoint</vt:lpstr>
      <vt:lpstr>Презентация PowerPoint</vt:lpstr>
      <vt:lpstr>Презентация PowerPoint</vt:lpstr>
    </vt:vector>
  </TitlesOfParts>
  <Company>Министерство финансов МО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Базась Александра Юрьевна</dc:creator>
  <cp:lastModifiedBy>Елена Васильевна Дягилева</cp:lastModifiedBy>
  <cp:revision>3201</cp:revision>
  <cp:lastPrinted>2014-12-05T09:42:27Z</cp:lastPrinted>
  <dcterms:created xsi:type="dcterms:W3CDTF">2011-10-19T07:13:58Z</dcterms:created>
  <dcterms:modified xsi:type="dcterms:W3CDTF">2015-03-23T10:36:16Z</dcterms:modified>
</cp:coreProperties>
</file>